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7"/>
  </p:notesMasterIdLst>
  <p:sldIdLst>
    <p:sldId id="2471" r:id="rId3"/>
    <p:sldId id="2406" r:id="rId4"/>
    <p:sldId id="2841" r:id="rId5"/>
    <p:sldId id="107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 varScale="1">
        <p:scale>
          <a:sx n="40" d="100"/>
          <a:sy n="40" d="100"/>
        </p:scale>
        <p:origin x="4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0C9A7-043D-44C6-BA72-FAD064D06697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92674-140D-494D-A117-51ABB4DEE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42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altLang="en-US" b="0" dirty="0"/>
              <a:t>It is impossible for a regional economy to achieve transformation unless there is a shared regional identity and a shared vision for regional economic growth that all the partners own – both as collective and individual partners. Partners will need to align the strategies and resources of their own organizations and systems to the regional vision.  </a:t>
            </a:r>
          </a:p>
          <a:p>
            <a:pPr marL="171450" indent="-171450">
              <a:buFont typeface="Arial" charset="0"/>
              <a:buChar char="•"/>
            </a:pPr>
            <a:r>
              <a:rPr lang="en-US" altLang="en-US" b="0" dirty="0"/>
              <a:t>The development of a regional identity (which is not necessarily a brand, but it can be) and the vision for regional economic growth are critical to sustaining a globally competitive region.  </a:t>
            </a:r>
          </a:p>
          <a:p>
            <a:pPr marL="171450" indent="-171450">
              <a:buFont typeface="Arial" charset="0"/>
              <a:buChar char="•"/>
            </a:pPr>
            <a:r>
              <a:rPr lang="en-US" altLang="en-US" b="0" dirty="0"/>
              <a:t>The vision is especially critical to driving new </a:t>
            </a:r>
            <a:r>
              <a:rPr lang="en-US" altLang="en-US" b="0" i="1" dirty="0"/>
              <a:t>regional</a:t>
            </a:r>
            <a:r>
              <a:rPr lang="en-US" altLang="en-US" b="0" dirty="0"/>
              <a:t>  behavior and is the touchstone when a region faces challenges – something that is almost guaranteed given the wide array of interests that are represented in a regional economy.  </a:t>
            </a:r>
          </a:p>
          <a:p>
            <a:pPr marL="171450" indent="-171450">
              <a:buFont typeface="Arial" charset="0"/>
              <a:buChar char="•"/>
            </a:pPr>
            <a:r>
              <a:rPr lang="en-US" altLang="en-US" b="0" dirty="0"/>
              <a:t>The vision is also the driver for regional strategies and new investments, as well as for alignment of current investments.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Template</a:t>
            </a:r>
          </a:p>
        </p:txBody>
      </p:sp>
    </p:spTree>
    <p:extLst>
      <p:ext uri="{BB962C8B-B14F-4D97-AF65-F5344CB8AC3E}">
        <p14:creationId xmlns:p14="http://schemas.microsoft.com/office/powerpoint/2010/main" val="268595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38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66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85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87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24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17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99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68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46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50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32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09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87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90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-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023EEA-EECB-4440-B1B7-C07312C74B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5"/>
            <a:ext cx="12192000" cy="887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00980522-1286-4201-B1D7-10907E438A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23626" y="279818"/>
            <a:ext cx="9168375" cy="471365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Click to Edit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BA3B2-F963-464F-BF49-A82B4AB7CE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27200" y="2209800"/>
            <a:ext cx="8737600" cy="36576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A737B"/>
                </a:solidFill>
              </a:defRPr>
            </a:lvl1pPr>
            <a:lvl2pPr marL="990575" indent="-380990">
              <a:buFont typeface="Courier New" panose="02070309020205020404" pitchFamily="49" charset="0"/>
              <a:buChar char="o"/>
              <a:defRPr sz="2667">
                <a:solidFill>
                  <a:srgbClr val="6A737B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449350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ndard 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Callout 17">
            <a:extLst>
              <a:ext uri="{FF2B5EF4-FFF2-40B4-BE49-F238E27FC236}">
                <a16:creationId xmlns:a16="http://schemas.microsoft.com/office/drawing/2014/main" id="{6AB66B01-202F-4433-8EA1-9E209CF97DD1}"/>
              </a:ext>
            </a:extLst>
          </p:cNvPr>
          <p:cNvSpPr/>
          <p:nvPr userDrawn="1"/>
        </p:nvSpPr>
        <p:spPr bwMode="auto">
          <a:xfrm>
            <a:off x="0" y="1"/>
            <a:ext cx="12192000" cy="1803399"/>
          </a:xfrm>
          <a:prstGeom prst="downArrowCallout">
            <a:avLst>
              <a:gd name="adj1" fmla="val 32676"/>
              <a:gd name="adj2" fmla="val 14109"/>
              <a:gd name="adj3" fmla="val 10498"/>
              <a:gd name="adj4" fmla="val 92638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grpSp>
        <p:nvGrpSpPr>
          <p:cNvPr id="5" name="Group 24">
            <a:extLst>
              <a:ext uri="{FF2B5EF4-FFF2-40B4-BE49-F238E27FC236}">
                <a16:creationId xmlns:a16="http://schemas.microsoft.com/office/drawing/2014/main" id="{3064E3F3-6FD0-439F-B2F3-4750AF9A6C0C}"/>
              </a:ext>
            </a:extLst>
          </p:cNvPr>
          <p:cNvGrpSpPr/>
          <p:nvPr userDrawn="1"/>
        </p:nvGrpSpPr>
        <p:grpSpPr>
          <a:xfrm>
            <a:off x="5420764" y="6372127"/>
            <a:ext cx="1350472" cy="203200"/>
            <a:chOff x="4168751" y="2495551"/>
            <a:chExt cx="1012854" cy="1524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DE66BD9-6B86-4491-BDBE-8D754F2C493F}"/>
                </a:ext>
              </a:extLst>
            </p:cNvPr>
            <p:cNvSpPr/>
            <p:nvPr/>
          </p:nvSpPr>
          <p:spPr>
            <a:xfrm>
              <a:off x="4598977" y="2495551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6720488-7F5E-4E06-921C-D964AAAC01F6}"/>
                </a:ext>
              </a:extLst>
            </p:cNvPr>
            <p:cNvSpPr/>
            <p:nvPr/>
          </p:nvSpPr>
          <p:spPr>
            <a:xfrm flipV="1">
              <a:off x="4816297" y="2522221"/>
              <a:ext cx="99060" cy="990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95718F9-DE8B-485D-AF59-F606C16D9F49}"/>
                </a:ext>
              </a:extLst>
            </p:cNvPr>
            <p:cNvSpPr/>
            <p:nvPr/>
          </p:nvSpPr>
          <p:spPr>
            <a:xfrm flipV="1">
              <a:off x="4434997" y="2522221"/>
              <a:ext cx="99060" cy="990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3C9063-BAC0-4E5E-9AB4-DF148FC16858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980277" y="2531632"/>
              <a:ext cx="80239" cy="8023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85B5834-AC1D-4DB5-8C2B-465A74C4689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289838" y="2531632"/>
              <a:ext cx="80239" cy="8023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08F86E3-CB6D-489A-87C6-E88452CBDA8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125438" y="2543668"/>
              <a:ext cx="56167" cy="5616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48EF16B-ED75-4F79-A907-36A21F27A988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168751" y="2543668"/>
              <a:ext cx="56167" cy="5616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0734850-CCE2-4825-BA39-32601A40E7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35200" y="2109099"/>
            <a:ext cx="7721600" cy="13834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867" b="1">
                <a:solidFill>
                  <a:srgbClr val="002B54"/>
                </a:solidFill>
                <a:latin typeface="+mj-lt"/>
              </a:defRPr>
            </a:lvl1pPr>
          </a:lstStyle>
          <a:p>
            <a:pPr lvl="0"/>
            <a:r>
              <a:rPr lang="en-US"/>
              <a:t>Agenda Item Name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1E4F02D-E7F7-45FD-A4FB-135B2AB151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35200" y="3492563"/>
            <a:ext cx="7721600" cy="628619"/>
          </a:xfrm>
          <a:prstGeom prst="rect">
            <a:avLst/>
          </a:prstGeom>
        </p:spPr>
        <p:txBody>
          <a:bodyPr anchor="ctr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en-US" sz="3733" i="0" u="none" strike="noStrike" kern="1200" cap="none" spc="0" normalizeH="0" baseline="0" noProof="0" smtClean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0141CD58-902C-4162-B5C2-99A5A0B6D4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35200" y="4019581"/>
            <a:ext cx="7721600" cy="628619"/>
          </a:xfrm>
          <a:prstGeom prst="rect">
            <a:avLst/>
          </a:prstGeom>
        </p:spPr>
        <p:txBody>
          <a:bodyPr anchor="ctr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en-US" sz="2667" i="0" u="none" strike="noStrike" kern="1200" cap="none" spc="0" normalizeH="0" baseline="0" noProof="0" smtClean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US"/>
              <a:t>Presenter Job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F8A691C-AE2E-4A94-8A5B-02540024B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43227"/>
            <a:ext cx="1930400" cy="70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47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7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19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07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06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59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50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05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 t="25000"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0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 t="25000"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0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Xt25nosEw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D5B1C83-59DA-45C6-9022-D30C3F98B5ED}"/>
              </a:ext>
            </a:extLst>
          </p:cNvPr>
          <p:cNvSpPr/>
          <p:nvPr/>
        </p:nvSpPr>
        <p:spPr>
          <a:xfrm>
            <a:off x="5234987" y="2623526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Amanda Clements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Director, Strategic Communications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1D0007-2690-4617-BFFC-98EDC3DFF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9831" y="1369540"/>
            <a:ext cx="3051597" cy="360794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5262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2A58-3E95-4209-AC68-5BD7336C3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40" y="279818"/>
            <a:ext cx="7655441" cy="471365"/>
          </a:xfrm>
        </p:spPr>
        <p:txBody>
          <a:bodyPr>
            <a:noAutofit/>
          </a:bodyPr>
          <a:lstStyle/>
          <a:p>
            <a:pPr algn="r"/>
            <a:r>
              <a:rPr lang="en-US" dirty="0"/>
              <a:t>Capstone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2FC27-3147-4B75-825D-4D0A336B9B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0025" y="1417375"/>
            <a:ext cx="9248565" cy="4846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The Goal: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F11073-6045-4E32-91E2-8276819515B6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1137557"/>
          </a:xfrm>
          <a:prstGeom prst="rect">
            <a:avLst/>
          </a:prstGeom>
          <a:solidFill>
            <a:srgbClr val="0C0E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Capstone Overview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E45656-1E6D-4E25-A991-B37CCF72F7F6}"/>
              </a:ext>
            </a:extLst>
          </p:cNvPr>
          <p:cNvSpPr txBox="1"/>
          <p:nvPr/>
        </p:nvSpPr>
        <p:spPr>
          <a:xfrm>
            <a:off x="6602137" y="1417375"/>
            <a:ext cx="4999838" cy="43396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Rationale (the WHY):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638F6F-1531-2866-0892-49BFB854F656}"/>
              </a:ext>
            </a:extLst>
          </p:cNvPr>
          <p:cNvSpPr txBox="1"/>
          <p:nvPr/>
        </p:nvSpPr>
        <p:spPr>
          <a:xfrm>
            <a:off x="590026" y="2050473"/>
            <a:ext cx="49998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Increase headcount and credit hours with more effective communication to potential students for Fall 2023 by revamping the way we communicate with students interested in TCC2FSU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1901EA-8499-0B82-172F-5229A56063AF}"/>
              </a:ext>
            </a:extLst>
          </p:cNvPr>
          <p:cNvSpPr txBox="1"/>
          <p:nvPr/>
        </p:nvSpPr>
        <p:spPr>
          <a:xfrm>
            <a:off x="7024254" y="2050473"/>
            <a:ext cx="416148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Enrollment from FSU denials did not meet goals for Fall 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Overall enrolment did not meet goals for Fall 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Application to enrollment conversion rate was low for Fall 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have something no other school has with our FSU transfer partnership</a:t>
            </a:r>
          </a:p>
        </p:txBody>
      </p:sp>
    </p:spTree>
    <p:extLst>
      <p:ext uri="{BB962C8B-B14F-4D97-AF65-F5344CB8AC3E}">
        <p14:creationId xmlns:p14="http://schemas.microsoft.com/office/powerpoint/2010/main" val="70414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D10B367-254F-4559-A8A3-75565A75037B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1137557"/>
          </a:xfrm>
          <a:prstGeom prst="rect">
            <a:avLst/>
          </a:prstGeom>
          <a:solidFill>
            <a:srgbClr val="0C0E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Capstone Results</a:t>
            </a:r>
          </a:p>
        </p:txBody>
      </p:sp>
      <p:pic>
        <p:nvPicPr>
          <p:cNvPr id="7" name="Picture 6" descr="Text, logo&#10;&#10;Description automatically generated">
            <a:extLst>
              <a:ext uri="{FF2B5EF4-FFF2-40B4-BE49-F238E27FC236}">
                <a16:creationId xmlns:a16="http://schemas.microsoft.com/office/drawing/2014/main" id="{B022B23C-97C2-857A-D51A-B1A03CCD18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67" b="26934"/>
          <a:stretch/>
        </p:blipFill>
        <p:spPr>
          <a:xfrm>
            <a:off x="396240" y="1975104"/>
            <a:ext cx="4959458" cy="23408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FD75AD-D512-DCCD-BEE0-46CCAD2E6892}"/>
              </a:ext>
            </a:extLst>
          </p:cNvPr>
          <p:cNvSpPr txBox="1"/>
          <p:nvPr/>
        </p:nvSpPr>
        <p:spPr>
          <a:xfrm>
            <a:off x="5888736" y="1609344"/>
            <a:ext cx="590702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email engagement campaign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Updated language about Aspire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https://www.youtube.com/watch?v=qXt25nosEw0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93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Learn About TCC2FAMU">
            <a:extLst>
              <a:ext uri="{FF2B5EF4-FFF2-40B4-BE49-F238E27FC236}">
                <a16:creationId xmlns:a16="http://schemas.microsoft.com/office/drawing/2014/main" id="{DB5C0A9E-9C18-4491-B993-6DD66284D4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/>
          <a:stretch/>
        </p:blipFill>
        <p:spPr bwMode="auto">
          <a:xfrm>
            <a:off x="1" y="1137556"/>
            <a:ext cx="12192000" cy="569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BF47AF-75E7-4A90-8A9A-902A5F65B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SUGGESTIONS FOR FURTHER RESEARCH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4188C-50CB-4E31-BA46-EAD07726A9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11999" y="2034152"/>
            <a:ext cx="4700084" cy="3452249"/>
          </a:xfrm>
          <a:solidFill>
            <a:srgbClr val="00206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Continue to </a:t>
            </a:r>
            <a:r>
              <a:rPr lang="en-US" b="1" dirty="0">
                <a:solidFill>
                  <a:schemeClr val="bg1"/>
                </a:solidFill>
              </a:rPr>
              <a:t>refine Aspire brand messaging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Evaluate student messaging </a:t>
            </a:r>
            <a:r>
              <a:rPr lang="en-US" dirty="0">
                <a:solidFill>
                  <a:schemeClr val="bg1"/>
                </a:solidFill>
              </a:rPr>
              <a:t>post-application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E20621-1C0A-4C13-AC38-35359B4752F0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1137557"/>
          </a:xfrm>
          <a:prstGeom prst="rect">
            <a:avLst/>
          </a:prstGeom>
          <a:solidFill>
            <a:srgbClr val="0C0E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What’s Next?</a:t>
            </a:r>
          </a:p>
        </p:txBody>
      </p:sp>
    </p:spTree>
    <p:extLst>
      <p:ext uri="{BB962C8B-B14F-4D97-AF65-F5344CB8AC3E}">
        <p14:creationId xmlns:p14="http://schemas.microsoft.com/office/powerpoint/2010/main" val="291879137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283</Words>
  <Application>Microsoft Office PowerPoint</Application>
  <PresentationFormat>Widescreen</PresentationFormat>
  <Paragraphs>43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Courier New</vt:lpstr>
      <vt:lpstr>1_Office Theme</vt:lpstr>
      <vt:lpstr>3_Office Theme</vt:lpstr>
      <vt:lpstr>PowerPoint Presentation</vt:lpstr>
      <vt:lpstr>Capstone Focus</vt:lpstr>
      <vt:lpstr>PowerPoint Presentation</vt:lpstr>
      <vt:lpstr>SUGGESTIONS FOR FURTHER RESEARCH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Caitlin Bradbury</dc:creator>
  <cp:lastModifiedBy>Caitlin Bradbury</cp:lastModifiedBy>
  <cp:revision>1</cp:revision>
  <dcterms:created xsi:type="dcterms:W3CDTF">2024-06-11T02:28:43Z</dcterms:created>
  <dcterms:modified xsi:type="dcterms:W3CDTF">2024-06-11T02:29:56Z</dcterms:modified>
</cp:coreProperties>
</file>