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6" r:id="rId2"/>
    <p:sldId id="2721" r:id="rId3"/>
    <p:sldId id="2722" r:id="rId4"/>
    <p:sldId id="948" r:id="rId5"/>
    <p:sldId id="2723" r:id="rId6"/>
    <p:sldId id="272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4" autoAdjust="0"/>
    <p:restoredTop sz="94660"/>
  </p:normalViewPr>
  <p:slideViewPr>
    <p:cSldViewPr snapToGrid="0">
      <p:cViewPr varScale="1">
        <p:scale>
          <a:sx n="81" d="100"/>
          <a:sy n="81" d="100"/>
        </p:scale>
        <p:origin x="114" y="1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7278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164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790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4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4220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9986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5457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027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6100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125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4526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t="25000"/>
          <a:stretch>
            <a:fillRect t="-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6/10/2024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7167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FD4248-FF98-46EC-A5DF-7E1DA844588E}"/>
              </a:ext>
            </a:extLst>
          </p:cNvPr>
          <p:cNvPicPr>
            <a:picLocks noChangeAspect="1"/>
          </p:cNvPicPr>
          <p:nvPr/>
        </p:nvPicPr>
        <p:blipFill rotWithShape="1">
          <a:blip r:embed="rId2"/>
          <a:srcRect l="10921" t="5463" r="47936" b="31075"/>
          <a:stretch/>
        </p:blipFill>
        <p:spPr>
          <a:xfrm>
            <a:off x="2381450" y="1208466"/>
            <a:ext cx="2393559" cy="2461326"/>
          </a:xfrm>
          <a:prstGeom prst="ellipse">
            <a:avLst/>
          </a:prstGeom>
          <a:ln w="952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a:extLst>
              <a:ext uri="{FF2B5EF4-FFF2-40B4-BE49-F238E27FC236}">
                <a16:creationId xmlns:a16="http://schemas.microsoft.com/office/drawing/2014/main" id="{F7F3AE1B-0515-420C-A55D-FE72E58324D6}"/>
              </a:ext>
            </a:extLst>
          </p:cNvPr>
          <p:cNvSpPr/>
          <p:nvPr/>
        </p:nvSpPr>
        <p:spPr>
          <a:xfrm>
            <a:off x="2259530" y="3883048"/>
            <a:ext cx="447256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81BD">
                    <a:lumMod val="75000"/>
                  </a:srgbClr>
                </a:solidFill>
                <a:effectLst/>
                <a:uLnTx/>
                <a:uFillTx/>
                <a:latin typeface="Calibri" panose="020F0502020204030204"/>
                <a:ea typeface="+mn-ea"/>
                <a:cs typeface="+mn-cs"/>
              </a:rPr>
              <a:t>Dr. Andrea Oliver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Professor, History</a:t>
            </a:r>
          </a:p>
        </p:txBody>
      </p:sp>
      <p:pic>
        <p:nvPicPr>
          <p:cNvPr id="6" name="Picture 5">
            <a:extLst>
              <a:ext uri="{FF2B5EF4-FFF2-40B4-BE49-F238E27FC236}">
                <a16:creationId xmlns:a16="http://schemas.microsoft.com/office/drawing/2014/main" id="{FFCC7547-CD16-4480-9C04-D77C23C7446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Lst>
          </a:blip>
          <a:stretch>
            <a:fillRect/>
          </a:stretch>
        </p:blipFill>
        <p:spPr>
          <a:xfrm>
            <a:off x="6518228" y="1284462"/>
            <a:ext cx="2394270" cy="239427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a:extLst>
              <a:ext uri="{FF2B5EF4-FFF2-40B4-BE49-F238E27FC236}">
                <a16:creationId xmlns:a16="http://schemas.microsoft.com/office/drawing/2014/main" id="{6B46587E-CF75-410F-9EA4-67D3AA1E7105}"/>
              </a:ext>
            </a:extLst>
          </p:cNvPr>
          <p:cNvSpPr/>
          <p:nvPr/>
        </p:nvSpPr>
        <p:spPr>
          <a:xfrm>
            <a:off x="6653438" y="3900824"/>
            <a:ext cx="5538562"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F81BD">
                    <a:lumMod val="75000"/>
                  </a:srgbClr>
                </a:solidFill>
                <a:effectLst/>
                <a:uLnTx/>
                <a:uFillTx/>
                <a:latin typeface="Calibri" panose="020F0502020204030204"/>
                <a:ea typeface="+mn-ea"/>
                <a:cs typeface="+mn-cs"/>
              </a:rPr>
              <a:t>Susan Wessner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Professor,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Developmental Mathematics</a:t>
            </a:r>
          </a:p>
        </p:txBody>
      </p:sp>
    </p:spTree>
    <p:extLst>
      <p:ext uri="{BB962C8B-B14F-4D97-AF65-F5344CB8AC3E}">
        <p14:creationId xmlns:p14="http://schemas.microsoft.com/office/powerpoint/2010/main" val="258360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2CA770B-F351-4186-AE86-7DE60BD64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A66BA151-5C2C-4933-A8ED-1438111894D1}"/>
              </a:ext>
            </a:extLst>
          </p:cNvPr>
          <p:cNvSpPr/>
          <p:nvPr/>
        </p:nvSpPr>
        <p:spPr>
          <a:xfrm>
            <a:off x="1271588" y="662399"/>
            <a:ext cx="4227086" cy="1494000"/>
          </a:xfrm>
          <a:prstGeom prst="rect">
            <a:avLst/>
          </a:prstGeom>
        </p:spPr>
        <p:txBody>
          <a:bodyPr vert="horz" lIns="91440" tIns="45720" rIns="91440" bIns="45720" rtlCol="0" anchor="t">
            <a:normAutofit fontScale="925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What is S.O.A.R.(Success Over All Restrictions)?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By:  Andrea Oliver and Susan Wessner</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FA9AB438-6FAE-4414-A0A6-D439CB1A34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0D94AB43-3349-46F8-84EE-4B67639A1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16" name="Freeform 6">
              <a:extLst>
                <a:ext uri="{FF2B5EF4-FFF2-40B4-BE49-F238E27FC236}">
                  <a16:creationId xmlns:a16="http://schemas.microsoft.com/office/drawing/2014/main" id="{2AF0BEFD-6DF3-4BF7-938D-EB83EC518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7474E1DE-6C6B-451B-8AF8-93713EAA54A3}"/>
              </a:ext>
            </a:extLst>
          </p:cNvPr>
          <p:cNvSpPr txBox="1"/>
          <p:nvPr/>
        </p:nvSpPr>
        <p:spPr>
          <a:xfrm>
            <a:off x="1318735" y="2420113"/>
            <a:ext cx="4413320" cy="3909600"/>
          </a:xfrm>
          <a:prstGeom prst="rect">
            <a:avLst/>
          </a:prstGeom>
        </p:spPr>
        <p:txBody>
          <a:bodyPr vert="horz" lIns="91440" tIns="45720" rIns="91440" bIns="45720" rtlCol="0">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60000"/>
                  </a:prstClr>
                </a:solidFill>
                <a:effectLst/>
                <a:uLnTx/>
                <a:uFillTx/>
                <a:latin typeface="Calibri"/>
                <a:ea typeface="+mn-ea"/>
                <a:cs typeface="+mn-cs"/>
              </a:rPr>
              <a:t>A </a:t>
            </a:r>
            <a:r>
              <a:rPr kumimoji="0" lang="en-US" sz="2000" b="1" i="0" u="none" strike="noStrike" kern="1200" cap="none" spc="0" normalizeH="0" baseline="0" noProof="0" dirty="0">
                <a:ln>
                  <a:noFill/>
                </a:ln>
                <a:solidFill>
                  <a:prstClr val="black">
                    <a:alpha val="60000"/>
                  </a:prstClr>
                </a:solidFill>
                <a:effectLst/>
                <a:uLnTx/>
                <a:uFillTx/>
                <a:latin typeface="Calibri"/>
                <a:ea typeface="+mn-ea"/>
                <a:cs typeface="+mn-cs"/>
              </a:rPr>
              <a:t>3-week summer program</a:t>
            </a:r>
            <a:r>
              <a:rPr kumimoji="0" lang="en-US" sz="2000" b="0" i="0" u="none" strike="noStrike" kern="1200" cap="none" spc="0" normalizeH="0" baseline="0" noProof="0" dirty="0">
                <a:ln>
                  <a:noFill/>
                </a:ln>
                <a:solidFill>
                  <a:prstClr val="black">
                    <a:alpha val="60000"/>
                  </a:prstClr>
                </a:solidFill>
                <a:effectLst/>
                <a:uLnTx/>
                <a:uFillTx/>
                <a:latin typeface="Calibri"/>
                <a:ea typeface="+mn-ea"/>
                <a:cs typeface="+mn-cs"/>
              </a:rPr>
              <a:t> designed to provide enrichment in math for middle school students attending Title One Schools in the 32304, 32305 &amp; 32310 zip codes.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alpha val="60000"/>
                </a:prstClr>
              </a:solidFill>
              <a:effectLst/>
              <a:uLnTx/>
              <a:uFillTx/>
              <a:latin typeface="Calibri"/>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60000"/>
                  </a:prstClr>
                </a:solidFill>
                <a:effectLst/>
                <a:uLnTx/>
                <a:uFillTx/>
                <a:latin typeface="Calibri"/>
                <a:ea typeface="+mn-ea"/>
                <a:cs typeface="+mn-cs"/>
              </a:rPr>
              <a:t>Program Offerings:	</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60000"/>
                  </a:prstClr>
                </a:solidFill>
                <a:effectLst/>
                <a:uLnTx/>
                <a:uFillTx/>
                <a:latin typeface="Calibri"/>
                <a:ea typeface="+mn-ea"/>
                <a:cs typeface="+mn-cs"/>
              </a:rPr>
              <a:t>Math Enrichment</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60000"/>
                  </a:prstClr>
                </a:solidFill>
                <a:effectLst/>
                <a:uLnTx/>
                <a:uFillTx/>
                <a:latin typeface="Calibri"/>
                <a:ea typeface="+mn-ea"/>
                <a:cs typeface="+mn-cs"/>
              </a:rPr>
              <a:t>Study Skills</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60000"/>
                  </a:prstClr>
                </a:solidFill>
                <a:effectLst/>
                <a:uLnTx/>
                <a:uFillTx/>
                <a:latin typeface="Calibri"/>
                <a:ea typeface="+mn-ea"/>
                <a:cs typeface="+mn-cs"/>
              </a:rPr>
              <a:t>College/Career Readiness</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alpha val="60000"/>
                </a:prstClr>
              </a:solidFill>
              <a:effectLst/>
              <a:uLnTx/>
              <a:uFillTx/>
              <a:latin typeface="Calibri"/>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alpha val="60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2C90EF08-16C4-46B5-ADC0-F82D2E5A140A}"/>
              </a:ext>
            </a:extLst>
          </p:cNvPr>
          <p:cNvPicPr>
            <a:picLocks noChangeAspect="1"/>
          </p:cNvPicPr>
          <p:nvPr/>
        </p:nvPicPr>
        <p:blipFill rotWithShape="1">
          <a:blip r:embed="rId3"/>
          <a:srcRect l="13204" r="11372" b="1"/>
          <a:stretch/>
        </p:blipFill>
        <p:spPr>
          <a:xfrm>
            <a:off x="6623617" y="1279797"/>
            <a:ext cx="1274644" cy="1273095"/>
          </a:xfrm>
          <a:custGeom>
            <a:avLst/>
            <a:gdLst/>
            <a:ahLst/>
            <a:cxnLst/>
            <a:rect l="l" t="t" r="r" b="b"/>
            <a:pathLst>
              <a:path w="1930108" h="1927762">
                <a:moveTo>
                  <a:pt x="965055" y="0"/>
                </a:moveTo>
                <a:lnTo>
                  <a:pt x="983782" y="1755"/>
                </a:lnTo>
                <a:lnTo>
                  <a:pt x="1001924" y="6437"/>
                </a:lnTo>
                <a:lnTo>
                  <a:pt x="1019481" y="13460"/>
                </a:lnTo>
                <a:lnTo>
                  <a:pt x="1037623" y="22239"/>
                </a:lnTo>
                <a:lnTo>
                  <a:pt x="1054595" y="32188"/>
                </a:lnTo>
                <a:lnTo>
                  <a:pt x="1072153" y="42722"/>
                </a:lnTo>
                <a:lnTo>
                  <a:pt x="1089710" y="52086"/>
                </a:lnTo>
                <a:lnTo>
                  <a:pt x="1107266" y="61450"/>
                </a:lnTo>
                <a:lnTo>
                  <a:pt x="1124238" y="68472"/>
                </a:lnTo>
                <a:lnTo>
                  <a:pt x="1142966" y="73154"/>
                </a:lnTo>
                <a:lnTo>
                  <a:pt x="1161108" y="75495"/>
                </a:lnTo>
                <a:lnTo>
                  <a:pt x="1180421" y="75495"/>
                </a:lnTo>
                <a:lnTo>
                  <a:pt x="1200319" y="74325"/>
                </a:lnTo>
                <a:lnTo>
                  <a:pt x="1220217" y="71984"/>
                </a:lnTo>
                <a:lnTo>
                  <a:pt x="1240115" y="69058"/>
                </a:lnTo>
                <a:lnTo>
                  <a:pt x="1260013" y="66717"/>
                </a:lnTo>
                <a:lnTo>
                  <a:pt x="1279911" y="64961"/>
                </a:lnTo>
                <a:lnTo>
                  <a:pt x="1298638" y="65546"/>
                </a:lnTo>
                <a:lnTo>
                  <a:pt x="1316781" y="67887"/>
                </a:lnTo>
                <a:lnTo>
                  <a:pt x="1334338" y="73154"/>
                </a:lnTo>
                <a:lnTo>
                  <a:pt x="1348969" y="80762"/>
                </a:lnTo>
                <a:lnTo>
                  <a:pt x="1363014" y="90712"/>
                </a:lnTo>
                <a:lnTo>
                  <a:pt x="1375304" y="102416"/>
                </a:lnTo>
                <a:lnTo>
                  <a:pt x="1387595" y="115876"/>
                </a:lnTo>
                <a:lnTo>
                  <a:pt x="1398714" y="129922"/>
                </a:lnTo>
                <a:lnTo>
                  <a:pt x="1409833" y="144553"/>
                </a:lnTo>
                <a:lnTo>
                  <a:pt x="1420953" y="159184"/>
                </a:lnTo>
                <a:lnTo>
                  <a:pt x="1432072" y="173229"/>
                </a:lnTo>
                <a:lnTo>
                  <a:pt x="1443777" y="186689"/>
                </a:lnTo>
                <a:lnTo>
                  <a:pt x="1457238" y="198395"/>
                </a:lnTo>
                <a:lnTo>
                  <a:pt x="1470113" y="208929"/>
                </a:lnTo>
                <a:lnTo>
                  <a:pt x="1484744" y="217122"/>
                </a:lnTo>
                <a:lnTo>
                  <a:pt x="1500545" y="224145"/>
                </a:lnTo>
                <a:lnTo>
                  <a:pt x="1517517" y="229997"/>
                </a:lnTo>
                <a:lnTo>
                  <a:pt x="1535073" y="235264"/>
                </a:lnTo>
                <a:lnTo>
                  <a:pt x="1552631" y="239946"/>
                </a:lnTo>
                <a:lnTo>
                  <a:pt x="1570773" y="244628"/>
                </a:lnTo>
                <a:lnTo>
                  <a:pt x="1587745" y="249895"/>
                </a:lnTo>
                <a:lnTo>
                  <a:pt x="1604717" y="255747"/>
                </a:lnTo>
                <a:lnTo>
                  <a:pt x="1620518" y="262771"/>
                </a:lnTo>
                <a:lnTo>
                  <a:pt x="1634564" y="271549"/>
                </a:lnTo>
                <a:lnTo>
                  <a:pt x="1647440" y="282083"/>
                </a:lnTo>
                <a:lnTo>
                  <a:pt x="1657973" y="294958"/>
                </a:lnTo>
                <a:lnTo>
                  <a:pt x="1666752" y="309004"/>
                </a:lnTo>
                <a:lnTo>
                  <a:pt x="1673775" y="324805"/>
                </a:lnTo>
                <a:lnTo>
                  <a:pt x="1679627" y="341777"/>
                </a:lnTo>
                <a:lnTo>
                  <a:pt x="1684894" y="358749"/>
                </a:lnTo>
                <a:lnTo>
                  <a:pt x="1689576" y="376891"/>
                </a:lnTo>
                <a:lnTo>
                  <a:pt x="1694258" y="394448"/>
                </a:lnTo>
                <a:lnTo>
                  <a:pt x="1699525" y="412005"/>
                </a:lnTo>
                <a:lnTo>
                  <a:pt x="1705377" y="428977"/>
                </a:lnTo>
                <a:lnTo>
                  <a:pt x="1712400" y="444779"/>
                </a:lnTo>
                <a:lnTo>
                  <a:pt x="1720594" y="459409"/>
                </a:lnTo>
                <a:lnTo>
                  <a:pt x="1731128" y="472285"/>
                </a:lnTo>
                <a:lnTo>
                  <a:pt x="1742833" y="485745"/>
                </a:lnTo>
                <a:lnTo>
                  <a:pt x="1756293" y="497449"/>
                </a:lnTo>
                <a:lnTo>
                  <a:pt x="1770339" y="508569"/>
                </a:lnTo>
                <a:lnTo>
                  <a:pt x="1785555" y="519688"/>
                </a:lnTo>
                <a:lnTo>
                  <a:pt x="1800186" y="530807"/>
                </a:lnTo>
                <a:lnTo>
                  <a:pt x="1814232" y="541928"/>
                </a:lnTo>
                <a:lnTo>
                  <a:pt x="1827691" y="554217"/>
                </a:lnTo>
                <a:lnTo>
                  <a:pt x="1839397" y="566507"/>
                </a:lnTo>
                <a:lnTo>
                  <a:pt x="1849346" y="580553"/>
                </a:lnTo>
                <a:lnTo>
                  <a:pt x="1856954" y="595183"/>
                </a:lnTo>
                <a:lnTo>
                  <a:pt x="1862221" y="612741"/>
                </a:lnTo>
                <a:lnTo>
                  <a:pt x="1864562" y="630883"/>
                </a:lnTo>
                <a:lnTo>
                  <a:pt x="1865147" y="649610"/>
                </a:lnTo>
                <a:lnTo>
                  <a:pt x="1863391" y="669508"/>
                </a:lnTo>
                <a:lnTo>
                  <a:pt x="1861050" y="689406"/>
                </a:lnTo>
                <a:lnTo>
                  <a:pt x="1858124" y="709304"/>
                </a:lnTo>
                <a:lnTo>
                  <a:pt x="1855783" y="729202"/>
                </a:lnTo>
                <a:lnTo>
                  <a:pt x="1854613" y="749100"/>
                </a:lnTo>
                <a:lnTo>
                  <a:pt x="1854613" y="768413"/>
                </a:lnTo>
                <a:lnTo>
                  <a:pt x="1856954" y="786555"/>
                </a:lnTo>
                <a:lnTo>
                  <a:pt x="1861635" y="804697"/>
                </a:lnTo>
                <a:lnTo>
                  <a:pt x="1868658" y="821669"/>
                </a:lnTo>
                <a:lnTo>
                  <a:pt x="1878023" y="839226"/>
                </a:lnTo>
                <a:lnTo>
                  <a:pt x="1887386" y="856784"/>
                </a:lnTo>
                <a:lnTo>
                  <a:pt x="1897920" y="874340"/>
                </a:lnTo>
                <a:lnTo>
                  <a:pt x="1907869" y="891312"/>
                </a:lnTo>
                <a:lnTo>
                  <a:pt x="1916648" y="909454"/>
                </a:lnTo>
                <a:lnTo>
                  <a:pt x="1923670" y="927012"/>
                </a:lnTo>
                <a:lnTo>
                  <a:pt x="1928352" y="945154"/>
                </a:lnTo>
                <a:lnTo>
                  <a:pt x="1930108" y="963881"/>
                </a:lnTo>
                <a:lnTo>
                  <a:pt x="1928352" y="982608"/>
                </a:lnTo>
                <a:lnTo>
                  <a:pt x="1923670" y="1000751"/>
                </a:lnTo>
                <a:lnTo>
                  <a:pt x="1916648" y="1018308"/>
                </a:lnTo>
                <a:lnTo>
                  <a:pt x="1907869" y="1036450"/>
                </a:lnTo>
                <a:lnTo>
                  <a:pt x="1897920" y="1053422"/>
                </a:lnTo>
                <a:lnTo>
                  <a:pt x="1887386" y="1070980"/>
                </a:lnTo>
                <a:lnTo>
                  <a:pt x="1878023" y="1088536"/>
                </a:lnTo>
                <a:lnTo>
                  <a:pt x="1868658" y="1106093"/>
                </a:lnTo>
                <a:lnTo>
                  <a:pt x="1861635" y="1123065"/>
                </a:lnTo>
                <a:lnTo>
                  <a:pt x="1856954" y="1141208"/>
                </a:lnTo>
                <a:lnTo>
                  <a:pt x="1854613" y="1159349"/>
                </a:lnTo>
                <a:lnTo>
                  <a:pt x="1854613" y="1178662"/>
                </a:lnTo>
                <a:lnTo>
                  <a:pt x="1855783" y="1198560"/>
                </a:lnTo>
                <a:lnTo>
                  <a:pt x="1858124" y="1218458"/>
                </a:lnTo>
                <a:lnTo>
                  <a:pt x="1861050" y="1238356"/>
                </a:lnTo>
                <a:lnTo>
                  <a:pt x="1863391" y="1258254"/>
                </a:lnTo>
                <a:lnTo>
                  <a:pt x="1865147" y="1278152"/>
                </a:lnTo>
                <a:lnTo>
                  <a:pt x="1864562" y="1296880"/>
                </a:lnTo>
                <a:lnTo>
                  <a:pt x="1862221" y="1315022"/>
                </a:lnTo>
                <a:lnTo>
                  <a:pt x="1856954" y="1332579"/>
                </a:lnTo>
                <a:lnTo>
                  <a:pt x="1849346" y="1347210"/>
                </a:lnTo>
                <a:lnTo>
                  <a:pt x="1839397" y="1361256"/>
                </a:lnTo>
                <a:lnTo>
                  <a:pt x="1827691" y="1373545"/>
                </a:lnTo>
                <a:lnTo>
                  <a:pt x="1814232" y="1385835"/>
                </a:lnTo>
                <a:lnTo>
                  <a:pt x="1800186" y="1396955"/>
                </a:lnTo>
                <a:lnTo>
                  <a:pt x="1785555" y="1408074"/>
                </a:lnTo>
                <a:lnTo>
                  <a:pt x="1770339" y="1419194"/>
                </a:lnTo>
                <a:lnTo>
                  <a:pt x="1756293" y="1430313"/>
                </a:lnTo>
                <a:lnTo>
                  <a:pt x="1742833" y="1442017"/>
                </a:lnTo>
                <a:lnTo>
                  <a:pt x="1731128" y="1455478"/>
                </a:lnTo>
                <a:lnTo>
                  <a:pt x="1720594" y="1468353"/>
                </a:lnTo>
                <a:lnTo>
                  <a:pt x="1712400" y="1482984"/>
                </a:lnTo>
                <a:lnTo>
                  <a:pt x="1705377" y="1498785"/>
                </a:lnTo>
                <a:lnTo>
                  <a:pt x="1699525" y="1515757"/>
                </a:lnTo>
                <a:lnTo>
                  <a:pt x="1694258" y="1533315"/>
                </a:lnTo>
                <a:lnTo>
                  <a:pt x="1689576" y="1550871"/>
                </a:lnTo>
                <a:lnTo>
                  <a:pt x="1684894" y="1569014"/>
                </a:lnTo>
                <a:lnTo>
                  <a:pt x="1679627" y="1585985"/>
                </a:lnTo>
                <a:lnTo>
                  <a:pt x="1673775" y="1602957"/>
                </a:lnTo>
                <a:lnTo>
                  <a:pt x="1666752" y="1618758"/>
                </a:lnTo>
                <a:lnTo>
                  <a:pt x="1657973" y="1632804"/>
                </a:lnTo>
                <a:lnTo>
                  <a:pt x="1647440" y="1645679"/>
                </a:lnTo>
                <a:lnTo>
                  <a:pt x="1634564" y="1656213"/>
                </a:lnTo>
                <a:lnTo>
                  <a:pt x="1620518" y="1664992"/>
                </a:lnTo>
                <a:lnTo>
                  <a:pt x="1604717" y="1672015"/>
                </a:lnTo>
                <a:lnTo>
                  <a:pt x="1587745" y="1677867"/>
                </a:lnTo>
                <a:lnTo>
                  <a:pt x="1570773" y="1683134"/>
                </a:lnTo>
                <a:lnTo>
                  <a:pt x="1552631" y="1687816"/>
                </a:lnTo>
                <a:lnTo>
                  <a:pt x="1535073" y="1692498"/>
                </a:lnTo>
                <a:lnTo>
                  <a:pt x="1517517" y="1697766"/>
                </a:lnTo>
                <a:lnTo>
                  <a:pt x="1500545" y="1703618"/>
                </a:lnTo>
                <a:lnTo>
                  <a:pt x="1484744" y="1710641"/>
                </a:lnTo>
                <a:lnTo>
                  <a:pt x="1470113" y="1718834"/>
                </a:lnTo>
                <a:lnTo>
                  <a:pt x="1457238" y="1729368"/>
                </a:lnTo>
                <a:lnTo>
                  <a:pt x="1443777" y="1741073"/>
                </a:lnTo>
                <a:lnTo>
                  <a:pt x="1432072" y="1754533"/>
                </a:lnTo>
                <a:lnTo>
                  <a:pt x="1420953" y="1768579"/>
                </a:lnTo>
                <a:lnTo>
                  <a:pt x="1409833" y="1783209"/>
                </a:lnTo>
                <a:lnTo>
                  <a:pt x="1398714" y="1797840"/>
                </a:lnTo>
                <a:lnTo>
                  <a:pt x="1387595" y="1811886"/>
                </a:lnTo>
                <a:lnTo>
                  <a:pt x="1375304" y="1825346"/>
                </a:lnTo>
                <a:lnTo>
                  <a:pt x="1363014" y="1837051"/>
                </a:lnTo>
                <a:lnTo>
                  <a:pt x="1348969" y="1847000"/>
                </a:lnTo>
                <a:lnTo>
                  <a:pt x="1334338" y="1854608"/>
                </a:lnTo>
                <a:lnTo>
                  <a:pt x="1316781" y="1859875"/>
                </a:lnTo>
                <a:lnTo>
                  <a:pt x="1298638" y="1862216"/>
                </a:lnTo>
                <a:lnTo>
                  <a:pt x="1279911" y="1862801"/>
                </a:lnTo>
                <a:lnTo>
                  <a:pt x="1260013" y="1861046"/>
                </a:lnTo>
                <a:lnTo>
                  <a:pt x="1240115" y="1858705"/>
                </a:lnTo>
                <a:lnTo>
                  <a:pt x="1220217" y="1855778"/>
                </a:lnTo>
                <a:lnTo>
                  <a:pt x="1200319" y="1853438"/>
                </a:lnTo>
                <a:lnTo>
                  <a:pt x="1180421" y="1852267"/>
                </a:lnTo>
                <a:lnTo>
                  <a:pt x="1161108" y="1852267"/>
                </a:lnTo>
                <a:lnTo>
                  <a:pt x="1142966" y="1854608"/>
                </a:lnTo>
                <a:lnTo>
                  <a:pt x="1124238" y="1859290"/>
                </a:lnTo>
                <a:lnTo>
                  <a:pt x="1107266" y="1866313"/>
                </a:lnTo>
                <a:lnTo>
                  <a:pt x="1089710" y="1875677"/>
                </a:lnTo>
                <a:lnTo>
                  <a:pt x="1072153" y="1885041"/>
                </a:lnTo>
                <a:lnTo>
                  <a:pt x="1054595" y="1895574"/>
                </a:lnTo>
                <a:lnTo>
                  <a:pt x="1037623" y="1905524"/>
                </a:lnTo>
                <a:lnTo>
                  <a:pt x="1019481" y="1914302"/>
                </a:lnTo>
                <a:lnTo>
                  <a:pt x="1001924" y="1921325"/>
                </a:lnTo>
                <a:lnTo>
                  <a:pt x="983782" y="1926007"/>
                </a:lnTo>
                <a:lnTo>
                  <a:pt x="965055" y="1927762"/>
                </a:lnTo>
                <a:lnTo>
                  <a:pt x="946327" y="1926007"/>
                </a:lnTo>
                <a:lnTo>
                  <a:pt x="928184" y="1921325"/>
                </a:lnTo>
                <a:lnTo>
                  <a:pt x="910628" y="1914302"/>
                </a:lnTo>
                <a:lnTo>
                  <a:pt x="892485" y="1905524"/>
                </a:lnTo>
                <a:lnTo>
                  <a:pt x="875513" y="1895574"/>
                </a:lnTo>
                <a:lnTo>
                  <a:pt x="857956" y="1885041"/>
                </a:lnTo>
                <a:lnTo>
                  <a:pt x="840399" y="1875677"/>
                </a:lnTo>
                <a:lnTo>
                  <a:pt x="822842" y="1866313"/>
                </a:lnTo>
                <a:lnTo>
                  <a:pt x="805286" y="1859290"/>
                </a:lnTo>
                <a:lnTo>
                  <a:pt x="787143" y="1854608"/>
                </a:lnTo>
                <a:lnTo>
                  <a:pt x="769000" y="1852267"/>
                </a:lnTo>
                <a:lnTo>
                  <a:pt x="749687" y="1852267"/>
                </a:lnTo>
                <a:lnTo>
                  <a:pt x="729789" y="1853438"/>
                </a:lnTo>
                <a:lnTo>
                  <a:pt x="709892" y="1855778"/>
                </a:lnTo>
                <a:lnTo>
                  <a:pt x="689993" y="1858705"/>
                </a:lnTo>
                <a:lnTo>
                  <a:pt x="670095" y="1861046"/>
                </a:lnTo>
                <a:lnTo>
                  <a:pt x="650197" y="1862801"/>
                </a:lnTo>
                <a:lnTo>
                  <a:pt x="631470" y="1862216"/>
                </a:lnTo>
                <a:lnTo>
                  <a:pt x="613328" y="1859875"/>
                </a:lnTo>
                <a:lnTo>
                  <a:pt x="595771" y="1854608"/>
                </a:lnTo>
                <a:lnTo>
                  <a:pt x="581140" y="1847000"/>
                </a:lnTo>
                <a:lnTo>
                  <a:pt x="567094" y="1837051"/>
                </a:lnTo>
                <a:lnTo>
                  <a:pt x="554804" y="1825346"/>
                </a:lnTo>
                <a:lnTo>
                  <a:pt x="542514" y="1811886"/>
                </a:lnTo>
                <a:lnTo>
                  <a:pt x="531394" y="1797840"/>
                </a:lnTo>
                <a:lnTo>
                  <a:pt x="520275" y="1783209"/>
                </a:lnTo>
                <a:lnTo>
                  <a:pt x="509156" y="1768579"/>
                </a:lnTo>
                <a:lnTo>
                  <a:pt x="498036" y="1754533"/>
                </a:lnTo>
                <a:lnTo>
                  <a:pt x="486331" y="1741073"/>
                </a:lnTo>
                <a:lnTo>
                  <a:pt x="472871" y="1729368"/>
                </a:lnTo>
                <a:lnTo>
                  <a:pt x="459996" y="1718834"/>
                </a:lnTo>
                <a:lnTo>
                  <a:pt x="445365" y="1710641"/>
                </a:lnTo>
                <a:lnTo>
                  <a:pt x="429563" y="1703618"/>
                </a:lnTo>
                <a:lnTo>
                  <a:pt x="412592" y="1697766"/>
                </a:lnTo>
                <a:lnTo>
                  <a:pt x="395034" y="1692498"/>
                </a:lnTo>
                <a:lnTo>
                  <a:pt x="377478" y="1687816"/>
                </a:lnTo>
                <a:lnTo>
                  <a:pt x="359335" y="1683134"/>
                </a:lnTo>
                <a:lnTo>
                  <a:pt x="342364" y="1677867"/>
                </a:lnTo>
                <a:lnTo>
                  <a:pt x="325391" y="1672015"/>
                </a:lnTo>
                <a:lnTo>
                  <a:pt x="309591" y="1664992"/>
                </a:lnTo>
                <a:lnTo>
                  <a:pt x="295544" y="1656213"/>
                </a:lnTo>
                <a:lnTo>
                  <a:pt x="282669" y="1645679"/>
                </a:lnTo>
                <a:lnTo>
                  <a:pt x="272135" y="1632804"/>
                </a:lnTo>
                <a:lnTo>
                  <a:pt x="263357" y="1618758"/>
                </a:lnTo>
                <a:lnTo>
                  <a:pt x="256334" y="1602957"/>
                </a:lnTo>
                <a:lnTo>
                  <a:pt x="250482" y="1585985"/>
                </a:lnTo>
                <a:lnTo>
                  <a:pt x="245215" y="1569014"/>
                </a:lnTo>
                <a:lnTo>
                  <a:pt x="240533" y="1550871"/>
                </a:lnTo>
                <a:lnTo>
                  <a:pt x="235850" y="1533315"/>
                </a:lnTo>
                <a:lnTo>
                  <a:pt x="230583" y="1515757"/>
                </a:lnTo>
                <a:lnTo>
                  <a:pt x="224731" y="1498785"/>
                </a:lnTo>
                <a:lnTo>
                  <a:pt x="217708" y="1482984"/>
                </a:lnTo>
                <a:lnTo>
                  <a:pt x="209515" y="1468353"/>
                </a:lnTo>
                <a:lnTo>
                  <a:pt x="198981" y="1455478"/>
                </a:lnTo>
                <a:lnTo>
                  <a:pt x="187276" y="1442017"/>
                </a:lnTo>
                <a:lnTo>
                  <a:pt x="173816" y="1430313"/>
                </a:lnTo>
                <a:lnTo>
                  <a:pt x="159184" y="1419194"/>
                </a:lnTo>
                <a:lnTo>
                  <a:pt x="144554" y="1408074"/>
                </a:lnTo>
                <a:lnTo>
                  <a:pt x="129923" y="1396955"/>
                </a:lnTo>
                <a:lnTo>
                  <a:pt x="115877" y="1385835"/>
                </a:lnTo>
                <a:lnTo>
                  <a:pt x="102417" y="1373545"/>
                </a:lnTo>
                <a:lnTo>
                  <a:pt x="90712" y="1361256"/>
                </a:lnTo>
                <a:lnTo>
                  <a:pt x="80763" y="1347210"/>
                </a:lnTo>
                <a:lnTo>
                  <a:pt x="73155" y="1332579"/>
                </a:lnTo>
                <a:lnTo>
                  <a:pt x="67888" y="1315022"/>
                </a:lnTo>
                <a:lnTo>
                  <a:pt x="65547" y="1296880"/>
                </a:lnTo>
                <a:lnTo>
                  <a:pt x="64961" y="1278152"/>
                </a:lnTo>
                <a:lnTo>
                  <a:pt x="66717" y="1258254"/>
                </a:lnTo>
                <a:lnTo>
                  <a:pt x="69058" y="1238356"/>
                </a:lnTo>
                <a:lnTo>
                  <a:pt x="71984" y="1218458"/>
                </a:lnTo>
                <a:lnTo>
                  <a:pt x="74326" y="1198560"/>
                </a:lnTo>
                <a:lnTo>
                  <a:pt x="75496" y="1178662"/>
                </a:lnTo>
                <a:lnTo>
                  <a:pt x="75496" y="1159349"/>
                </a:lnTo>
                <a:lnTo>
                  <a:pt x="73155" y="1141208"/>
                </a:lnTo>
                <a:lnTo>
                  <a:pt x="68473" y="1123065"/>
                </a:lnTo>
                <a:lnTo>
                  <a:pt x="61450" y="1106093"/>
                </a:lnTo>
                <a:lnTo>
                  <a:pt x="52672" y="1088536"/>
                </a:lnTo>
                <a:lnTo>
                  <a:pt x="42722" y="1070980"/>
                </a:lnTo>
                <a:lnTo>
                  <a:pt x="32189" y="1053422"/>
                </a:lnTo>
                <a:lnTo>
                  <a:pt x="22240" y="1036450"/>
                </a:lnTo>
                <a:lnTo>
                  <a:pt x="13461" y="1018308"/>
                </a:lnTo>
                <a:lnTo>
                  <a:pt x="6438" y="1000751"/>
                </a:lnTo>
                <a:lnTo>
                  <a:pt x="1756" y="982608"/>
                </a:lnTo>
                <a:lnTo>
                  <a:pt x="0" y="963881"/>
                </a:lnTo>
                <a:lnTo>
                  <a:pt x="1756" y="945154"/>
                </a:lnTo>
                <a:lnTo>
                  <a:pt x="6438" y="927012"/>
                </a:lnTo>
                <a:lnTo>
                  <a:pt x="13461" y="909454"/>
                </a:lnTo>
                <a:lnTo>
                  <a:pt x="22240" y="891312"/>
                </a:lnTo>
                <a:lnTo>
                  <a:pt x="32189" y="874340"/>
                </a:lnTo>
                <a:lnTo>
                  <a:pt x="42722" y="856784"/>
                </a:lnTo>
                <a:lnTo>
                  <a:pt x="52672" y="839226"/>
                </a:lnTo>
                <a:lnTo>
                  <a:pt x="61450" y="821669"/>
                </a:lnTo>
                <a:lnTo>
                  <a:pt x="68473" y="804697"/>
                </a:lnTo>
                <a:lnTo>
                  <a:pt x="73155" y="786555"/>
                </a:lnTo>
                <a:lnTo>
                  <a:pt x="75496" y="768413"/>
                </a:lnTo>
                <a:lnTo>
                  <a:pt x="75496" y="749100"/>
                </a:lnTo>
                <a:lnTo>
                  <a:pt x="74326" y="729202"/>
                </a:lnTo>
                <a:lnTo>
                  <a:pt x="71984" y="709304"/>
                </a:lnTo>
                <a:lnTo>
                  <a:pt x="69058" y="689406"/>
                </a:lnTo>
                <a:lnTo>
                  <a:pt x="66717" y="669508"/>
                </a:lnTo>
                <a:lnTo>
                  <a:pt x="64961" y="649610"/>
                </a:lnTo>
                <a:lnTo>
                  <a:pt x="65547" y="630883"/>
                </a:lnTo>
                <a:lnTo>
                  <a:pt x="67888" y="612741"/>
                </a:lnTo>
                <a:lnTo>
                  <a:pt x="73155" y="595183"/>
                </a:lnTo>
                <a:lnTo>
                  <a:pt x="80763" y="580553"/>
                </a:lnTo>
                <a:lnTo>
                  <a:pt x="90712" y="566507"/>
                </a:lnTo>
                <a:lnTo>
                  <a:pt x="102417" y="554217"/>
                </a:lnTo>
                <a:lnTo>
                  <a:pt x="115877" y="541928"/>
                </a:lnTo>
                <a:lnTo>
                  <a:pt x="129923" y="530807"/>
                </a:lnTo>
                <a:lnTo>
                  <a:pt x="144554" y="519688"/>
                </a:lnTo>
                <a:lnTo>
                  <a:pt x="159184" y="508569"/>
                </a:lnTo>
                <a:lnTo>
                  <a:pt x="173816" y="497449"/>
                </a:lnTo>
                <a:lnTo>
                  <a:pt x="187276" y="485745"/>
                </a:lnTo>
                <a:lnTo>
                  <a:pt x="198981" y="472285"/>
                </a:lnTo>
                <a:lnTo>
                  <a:pt x="209515" y="459409"/>
                </a:lnTo>
                <a:lnTo>
                  <a:pt x="217708" y="444779"/>
                </a:lnTo>
                <a:lnTo>
                  <a:pt x="224731" y="428977"/>
                </a:lnTo>
                <a:lnTo>
                  <a:pt x="230583" y="412005"/>
                </a:lnTo>
                <a:lnTo>
                  <a:pt x="235850" y="394448"/>
                </a:lnTo>
                <a:lnTo>
                  <a:pt x="240533" y="376891"/>
                </a:lnTo>
                <a:lnTo>
                  <a:pt x="245215" y="358749"/>
                </a:lnTo>
                <a:lnTo>
                  <a:pt x="250482" y="341777"/>
                </a:lnTo>
                <a:lnTo>
                  <a:pt x="256334" y="324805"/>
                </a:lnTo>
                <a:lnTo>
                  <a:pt x="263357" y="309004"/>
                </a:lnTo>
                <a:lnTo>
                  <a:pt x="272135" y="294958"/>
                </a:lnTo>
                <a:lnTo>
                  <a:pt x="282669" y="282083"/>
                </a:lnTo>
                <a:lnTo>
                  <a:pt x="295544" y="271549"/>
                </a:lnTo>
                <a:lnTo>
                  <a:pt x="309591" y="262771"/>
                </a:lnTo>
                <a:lnTo>
                  <a:pt x="325391" y="255747"/>
                </a:lnTo>
                <a:lnTo>
                  <a:pt x="342364" y="249895"/>
                </a:lnTo>
                <a:lnTo>
                  <a:pt x="359335" y="244628"/>
                </a:lnTo>
                <a:lnTo>
                  <a:pt x="377478" y="239946"/>
                </a:lnTo>
                <a:lnTo>
                  <a:pt x="395034" y="235264"/>
                </a:lnTo>
                <a:lnTo>
                  <a:pt x="412592" y="229997"/>
                </a:lnTo>
                <a:lnTo>
                  <a:pt x="429563" y="224145"/>
                </a:lnTo>
                <a:lnTo>
                  <a:pt x="445365" y="217122"/>
                </a:lnTo>
                <a:lnTo>
                  <a:pt x="459996" y="208929"/>
                </a:lnTo>
                <a:lnTo>
                  <a:pt x="472871" y="198395"/>
                </a:lnTo>
                <a:lnTo>
                  <a:pt x="486331" y="186689"/>
                </a:lnTo>
                <a:lnTo>
                  <a:pt x="498036" y="173229"/>
                </a:lnTo>
                <a:lnTo>
                  <a:pt x="509156" y="159184"/>
                </a:lnTo>
                <a:lnTo>
                  <a:pt x="520275" y="144553"/>
                </a:lnTo>
                <a:lnTo>
                  <a:pt x="531394" y="129922"/>
                </a:lnTo>
                <a:lnTo>
                  <a:pt x="542514" y="115876"/>
                </a:lnTo>
                <a:lnTo>
                  <a:pt x="554804" y="102416"/>
                </a:lnTo>
                <a:lnTo>
                  <a:pt x="567094" y="90712"/>
                </a:lnTo>
                <a:lnTo>
                  <a:pt x="581140" y="80762"/>
                </a:lnTo>
                <a:lnTo>
                  <a:pt x="595771" y="73154"/>
                </a:lnTo>
                <a:lnTo>
                  <a:pt x="613328" y="67887"/>
                </a:lnTo>
                <a:lnTo>
                  <a:pt x="631470" y="65546"/>
                </a:lnTo>
                <a:lnTo>
                  <a:pt x="650197" y="64961"/>
                </a:lnTo>
                <a:lnTo>
                  <a:pt x="670095" y="66717"/>
                </a:lnTo>
                <a:lnTo>
                  <a:pt x="689993" y="69058"/>
                </a:lnTo>
                <a:lnTo>
                  <a:pt x="709892" y="71984"/>
                </a:lnTo>
                <a:lnTo>
                  <a:pt x="729789" y="74325"/>
                </a:lnTo>
                <a:lnTo>
                  <a:pt x="749687" y="75495"/>
                </a:lnTo>
                <a:lnTo>
                  <a:pt x="769000" y="75495"/>
                </a:lnTo>
                <a:lnTo>
                  <a:pt x="787143" y="73154"/>
                </a:lnTo>
                <a:lnTo>
                  <a:pt x="805286" y="68472"/>
                </a:lnTo>
                <a:lnTo>
                  <a:pt x="822842" y="61450"/>
                </a:lnTo>
                <a:lnTo>
                  <a:pt x="840399" y="52086"/>
                </a:lnTo>
                <a:lnTo>
                  <a:pt x="857956" y="42722"/>
                </a:lnTo>
                <a:lnTo>
                  <a:pt x="875513" y="32188"/>
                </a:lnTo>
                <a:lnTo>
                  <a:pt x="892485" y="22239"/>
                </a:lnTo>
                <a:lnTo>
                  <a:pt x="910628" y="13460"/>
                </a:lnTo>
                <a:lnTo>
                  <a:pt x="928184" y="6437"/>
                </a:lnTo>
                <a:lnTo>
                  <a:pt x="946327" y="1755"/>
                </a:lnTo>
                <a:close/>
              </a:path>
            </a:pathLst>
          </a:custGeom>
        </p:spPr>
      </p:pic>
      <p:pic>
        <p:nvPicPr>
          <p:cNvPr id="7" name="Picture 6">
            <a:extLst>
              <a:ext uri="{FF2B5EF4-FFF2-40B4-BE49-F238E27FC236}">
                <a16:creationId xmlns:a16="http://schemas.microsoft.com/office/drawing/2014/main" id="{494745EF-9A2F-4105-A191-841A101898A5}"/>
              </a:ext>
            </a:extLst>
          </p:cNvPr>
          <p:cNvPicPr>
            <a:picLocks noChangeAspect="1"/>
          </p:cNvPicPr>
          <p:nvPr/>
        </p:nvPicPr>
        <p:blipFill rotWithShape="1">
          <a:blip r:embed="rId4"/>
          <a:srcRect r="3" b="123"/>
          <a:stretch/>
        </p:blipFill>
        <p:spPr>
          <a:xfrm>
            <a:off x="5888384" y="2651760"/>
            <a:ext cx="2990398" cy="2986796"/>
          </a:xfrm>
          <a:custGeom>
            <a:avLst/>
            <a:gdLst/>
            <a:ahLst/>
            <a:cxnLst/>
            <a:rect l="l" t="t" r="r" b="b"/>
            <a:pathLst>
              <a:path w="2891598" h="2888118">
                <a:moveTo>
                  <a:pt x="1445800" y="0"/>
                </a:moveTo>
                <a:lnTo>
                  <a:pt x="1473855" y="2630"/>
                </a:lnTo>
                <a:lnTo>
                  <a:pt x="1501036" y="9644"/>
                </a:lnTo>
                <a:lnTo>
                  <a:pt x="1527340" y="20166"/>
                </a:lnTo>
                <a:lnTo>
                  <a:pt x="1554518" y="33318"/>
                </a:lnTo>
                <a:lnTo>
                  <a:pt x="1579946" y="48224"/>
                </a:lnTo>
                <a:lnTo>
                  <a:pt x="1606250" y="64005"/>
                </a:lnTo>
                <a:lnTo>
                  <a:pt x="1632552" y="78033"/>
                </a:lnTo>
                <a:lnTo>
                  <a:pt x="1658855" y="92063"/>
                </a:lnTo>
                <a:lnTo>
                  <a:pt x="1684282" y="102583"/>
                </a:lnTo>
                <a:lnTo>
                  <a:pt x="1712338" y="109598"/>
                </a:lnTo>
                <a:lnTo>
                  <a:pt x="1739518" y="113105"/>
                </a:lnTo>
                <a:lnTo>
                  <a:pt x="1768452" y="113105"/>
                </a:lnTo>
                <a:lnTo>
                  <a:pt x="1798262" y="111352"/>
                </a:lnTo>
                <a:lnTo>
                  <a:pt x="1828072" y="107844"/>
                </a:lnTo>
                <a:lnTo>
                  <a:pt x="1857883" y="103461"/>
                </a:lnTo>
                <a:lnTo>
                  <a:pt x="1887693" y="99954"/>
                </a:lnTo>
                <a:lnTo>
                  <a:pt x="1917504" y="97323"/>
                </a:lnTo>
                <a:lnTo>
                  <a:pt x="1945560" y="98199"/>
                </a:lnTo>
                <a:lnTo>
                  <a:pt x="1972740" y="101707"/>
                </a:lnTo>
                <a:lnTo>
                  <a:pt x="1999043" y="109598"/>
                </a:lnTo>
                <a:lnTo>
                  <a:pt x="2020963" y="120996"/>
                </a:lnTo>
                <a:lnTo>
                  <a:pt x="2042004" y="135902"/>
                </a:lnTo>
                <a:lnTo>
                  <a:pt x="2060417" y="153437"/>
                </a:lnTo>
                <a:lnTo>
                  <a:pt x="2078829" y="173603"/>
                </a:lnTo>
                <a:lnTo>
                  <a:pt x="2095489" y="194645"/>
                </a:lnTo>
                <a:lnTo>
                  <a:pt x="2112147" y="216565"/>
                </a:lnTo>
                <a:lnTo>
                  <a:pt x="2128805" y="238484"/>
                </a:lnTo>
                <a:lnTo>
                  <a:pt x="2145463" y="259528"/>
                </a:lnTo>
                <a:lnTo>
                  <a:pt x="2163000" y="279693"/>
                </a:lnTo>
                <a:lnTo>
                  <a:pt x="2183166" y="297229"/>
                </a:lnTo>
                <a:lnTo>
                  <a:pt x="2202455" y="313012"/>
                </a:lnTo>
                <a:lnTo>
                  <a:pt x="2224374" y="325286"/>
                </a:lnTo>
                <a:lnTo>
                  <a:pt x="2248047" y="335808"/>
                </a:lnTo>
                <a:lnTo>
                  <a:pt x="2273473" y="344575"/>
                </a:lnTo>
                <a:lnTo>
                  <a:pt x="2299776" y="352466"/>
                </a:lnTo>
                <a:lnTo>
                  <a:pt x="2326079" y="359480"/>
                </a:lnTo>
                <a:lnTo>
                  <a:pt x="2353259" y="366495"/>
                </a:lnTo>
                <a:lnTo>
                  <a:pt x="2378686" y="374386"/>
                </a:lnTo>
                <a:lnTo>
                  <a:pt x="2404111" y="383153"/>
                </a:lnTo>
                <a:lnTo>
                  <a:pt x="2427785" y="393675"/>
                </a:lnTo>
                <a:lnTo>
                  <a:pt x="2448828" y="406827"/>
                </a:lnTo>
                <a:lnTo>
                  <a:pt x="2468117" y="422609"/>
                </a:lnTo>
                <a:lnTo>
                  <a:pt x="2483898" y="441899"/>
                </a:lnTo>
                <a:lnTo>
                  <a:pt x="2497050" y="462941"/>
                </a:lnTo>
                <a:lnTo>
                  <a:pt x="2507571" y="486613"/>
                </a:lnTo>
                <a:lnTo>
                  <a:pt x="2516339" y="512041"/>
                </a:lnTo>
                <a:lnTo>
                  <a:pt x="2524229" y="537467"/>
                </a:lnTo>
                <a:lnTo>
                  <a:pt x="2531245" y="564648"/>
                </a:lnTo>
                <a:lnTo>
                  <a:pt x="2538259" y="590950"/>
                </a:lnTo>
                <a:lnTo>
                  <a:pt x="2546149" y="617254"/>
                </a:lnTo>
                <a:lnTo>
                  <a:pt x="2554917" y="642682"/>
                </a:lnTo>
                <a:lnTo>
                  <a:pt x="2565438" y="666354"/>
                </a:lnTo>
                <a:lnTo>
                  <a:pt x="2577714" y="688273"/>
                </a:lnTo>
                <a:lnTo>
                  <a:pt x="2593495" y="707564"/>
                </a:lnTo>
                <a:lnTo>
                  <a:pt x="2611030" y="727729"/>
                </a:lnTo>
                <a:lnTo>
                  <a:pt x="2631196" y="745264"/>
                </a:lnTo>
                <a:lnTo>
                  <a:pt x="2652239" y="761923"/>
                </a:lnTo>
                <a:lnTo>
                  <a:pt x="2675035" y="778582"/>
                </a:lnTo>
                <a:lnTo>
                  <a:pt x="2696954" y="795241"/>
                </a:lnTo>
                <a:lnTo>
                  <a:pt x="2717996" y="811900"/>
                </a:lnTo>
                <a:lnTo>
                  <a:pt x="2738161" y="830313"/>
                </a:lnTo>
                <a:lnTo>
                  <a:pt x="2755698" y="848725"/>
                </a:lnTo>
                <a:lnTo>
                  <a:pt x="2770603" y="869768"/>
                </a:lnTo>
                <a:lnTo>
                  <a:pt x="2782002" y="891687"/>
                </a:lnTo>
                <a:lnTo>
                  <a:pt x="2789892" y="917991"/>
                </a:lnTo>
                <a:lnTo>
                  <a:pt x="2793399" y="945171"/>
                </a:lnTo>
                <a:lnTo>
                  <a:pt x="2794276" y="973229"/>
                </a:lnTo>
                <a:lnTo>
                  <a:pt x="2791646" y="1003038"/>
                </a:lnTo>
                <a:lnTo>
                  <a:pt x="2788138" y="1032848"/>
                </a:lnTo>
                <a:lnTo>
                  <a:pt x="2783755" y="1062659"/>
                </a:lnTo>
                <a:lnTo>
                  <a:pt x="2780247" y="1092470"/>
                </a:lnTo>
                <a:lnTo>
                  <a:pt x="2778495" y="1122281"/>
                </a:lnTo>
                <a:lnTo>
                  <a:pt x="2778495" y="1151214"/>
                </a:lnTo>
                <a:lnTo>
                  <a:pt x="2782002" y="1178394"/>
                </a:lnTo>
                <a:lnTo>
                  <a:pt x="2789015" y="1205574"/>
                </a:lnTo>
                <a:lnTo>
                  <a:pt x="2799536" y="1231002"/>
                </a:lnTo>
                <a:lnTo>
                  <a:pt x="2813566" y="1257305"/>
                </a:lnTo>
                <a:lnTo>
                  <a:pt x="2827593" y="1283608"/>
                </a:lnTo>
                <a:lnTo>
                  <a:pt x="2843376" y="1309912"/>
                </a:lnTo>
                <a:lnTo>
                  <a:pt x="2858280" y="1335339"/>
                </a:lnTo>
                <a:lnTo>
                  <a:pt x="2871432" y="1362518"/>
                </a:lnTo>
                <a:lnTo>
                  <a:pt x="2881953" y="1388823"/>
                </a:lnTo>
                <a:lnTo>
                  <a:pt x="2888967" y="1416003"/>
                </a:lnTo>
                <a:lnTo>
                  <a:pt x="2891598" y="1444059"/>
                </a:lnTo>
                <a:lnTo>
                  <a:pt x="2888967" y="1472116"/>
                </a:lnTo>
                <a:lnTo>
                  <a:pt x="2881953" y="1499297"/>
                </a:lnTo>
                <a:lnTo>
                  <a:pt x="2871432" y="1525600"/>
                </a:lnTo>
                <a:lnTo>
                  <a:pt x="2858280" y="1552780"/>
                </a:lnTo>
                <a:lnTo>
                  <a:pt x="2843376" y="1578207"/>
                </a:lnTo>
                <a:lnTo>
                  <a:pt x="2827593" y="1604511"/>
                </a:lnTo>
                <a:lnTo>
                  <a:pt x="2813566" y="1630814"/>
                </a:lnTo>
                <a:lnTo>
                  <a:pt x="2799536" y="1657117"/>
                </a:lnTo>
                <a:lnTo>
                  <a:pt x="2789015" y="1682544"/>
                </a:lnTo>
                <a:lnTo>
                  <a:pt x="2782002" y="1709724"/>
                </a:lnTo>
                <a:lnTo>
                  <a:pt x="2778495" y="1736904"/>
                </a:lnTo>
                <a:lnTo>
                  <a:pt x="2778495" y="1765838"/>
                </a:lnTo>
                <a:lnTo>
                  <a:pt x="2780247" y="1795649"/>
                </a:lnTo>
                <a:lnTo>
                  <a:pt x="2783755" y="1825459"/>
                </a:lnTo>
                <a:lnTo>
                  <a:pt x="2788138" y="1855270"/>
                </a:lnTo>
                <a:lnTo>
                  <a:pt x="2791646" y="1885081"/>
                </a:lnTo>
                <a:lnTo>
                  <a:pt x="2794276" y="1914891"/>
                </a:lnTo>
                <a:lnTo>
                  <a:pt x="2793399" y="1942948"/>
                </a:lnTo>
                <a:lnTo>
                  <a:pt x="2789892" y="1970129"/>
                </a:lnTo>
                <a:lnTo>
                  <a:pt x="2782002" y="1996432"/>
                </a:lnTo>
                <a:lnTo>
                  <a:pt x="2770603" y="2018351"/>
                </a:lnTo>
                <a:lnTo>
                  <a:pt x="2755698" y="2039394"/>
                </a:lnTo>
                <a:lnTo>
                  <a:pt x="2738161" y="2057807"/>
                </a:lnTo>
                <a:lnTo>
                  <a:pt x="2717996" y="2076218"/>
                </a:lnTo>
                <a:lnTo>
                  <a:pt x="2696954" y="2092878"/>
                </a:lnTo>
                <a:lnTo>
                  <a:pt x="2675035" y="2109537"/>
                </a:lnTo>
                <a:lnTo>
                  <a:pt x="2652239" y="2126196"/>
                </a:lnTo>
                <a:lnTo>
                  <a:pt x="2631196" y="2142854"/>
                </a:lnTo>
                <a:lnTo>
                  <a:pt x="2611030" y="2160389"/>
                </a:lnTo>
                <a:lnTo>
                  <a:pt x="2593495" y="2180556"/>
                </a:lnTo>
                <a:lnTo>
                  <a:pt x="2577714" y="2199845"/>
                </a:lnTo>
                <a:lnTo>
                  <a:pt x="2565438" y="2221764"/>
                </a:lnTo>
                <a:lnTo>
                  <a:pt x="2554917" y="2245437"/>
                </a:lnTo>
                <a:lnTo>
                  <a:pt x="2546149" y="2270864"/>
                </a:lnTo>
                <a:lnTo>
                  <a:pt x="2538259" y="2297168"/>
                </a:lnTo>
                <a:lnTo>
                  <a:pt x="2531245" y="2323472"/>
                </a:lnTo>
                <a:lnTo>
                  <a:pt x="2524229" y="2350652"/>
                </a:lnTo>
                <a:lnTo>
                  <a:pt x="2516339" y="2376078"/>
                </a:lnTo>
                <a:lnTo>
                  <a:pt x="2507571" y="2401504"/>
                </a:lnTo>
                <a:lnTo>
                  <a:pt x="2497050" y="2425177"/>
                </a:lnTo>
                <a:lnTo>
                  <a:pt x="2483898" y="2446221"/>
                </a:lnTo>
                <a:lnTo>
                  <a:pt x="2468117" y="2465510"/>
                </a:lnTo>
                <a:lnTo>
                  <a:pt x="2448828" y="2481291"/>
                </a:lnTo>
                <a:lnTo>
                  <a:pt x="2427785" y="2494443"/>
                </a:lnTo>
                <a:lnTo>
                  <a:pt x="2404111" y="2504965"/>
                </a:lnTo>
                <a:lnTo>
                  <a:pt x="2378686" y="2513732"/>
                </a:lnTo>
                <a:lnTo>
                  <a:pt x="2353259" y="2521623"/>
                </a:lnTo>
                <a:lnTo>
                  <a:pt x="2326079" y="2528638"/>
                </a:lnTo>
                <a:lnTo>
                  <a:pt x="2299776" y="2535652"/>
                </a:lnTo>
                <a:lnTo>
                  <a:pt x="2273473" y="2543543"/>
                </a:lnTo>
                <a:lnTo>
                  <a:pt x="2248047" y="2552312"/>
                </a:lnTo>
                <a:lnTo>
                  <a:pt x="2224374" y="2562833"/>
                </a:lnTo>
                <a:lnTo>
                  <a:pt x="2202455" y="2575107"/>
                </a:lnTo>
                <a:lnTo>
                  <a:pt x="2183166" y="2590889"/>
                </a:lnTo>
                <a:lnTo>
                  <a:pt x="2163000" y="2608426"/>
                </a:lnTo>
                <a:lnTo>
                  <a:pt x="2145463" y="2628592"/>
                </a:lnTo>
                <a:lnTo>
                  <a:pt x="2128805" y="2649634"/>
                </a:lnTo>
                <a:lnTo>
                  <a:pt x="2112147" y="2671553"/>
                </a:lnTo>
                <a:lnTo>
                  <a:pt x="2095489" y="2693473"/>
                </a:lnTo>
                <a:lnTo>
                  <a:pt x="2078829" y="2714516"/>
                </a:lnTo>
                <a:lnTo>
                  <a:pt x="2060417" y="2734681"/>
                </a:lnTo>
                <a:lnTo>
                  <a:pt x="2042004" y="2752217"/>
                </a:lnTo>
                <a:lnTo>
                  <a:pt x="2020963" y="2767122"/>
                </a:lnTo>
                <a:lnTo>
                  <a:pt x="1999043" y="2778521"/>
                </a:lnTo>
                <a:lnTo>
                  <a:pt x="1972740" y="2786411"/>
                </a:lnTo>
                <a:lnTo>
                  <a:pt x="1945560" y="2789919"/>
                </a:lnTo>
                <a:lnTo>
                  <a:pt x="1917504" y="2790796"/>
                </a:lnTo>
                <a:lnTo>
                  <a:pt x="1887693" y="2788165"/>
                </a:lnTo>
                <a:lnTo>
                  <a:pt x="1857883" y="2784659"/>
                </a:lnTo>
                <a:lnTo>
                  <a:pt x="1828072" y="2780274"/>
                </a:lnTo>
                <a:lnTo>
                  <a:pt x="1798262" y="2776767"/>
                </a:lnTo>
                <a:lnTo>
                  <a:pt x="1768452" y="2775013"/>
                </a:lnTo>
                <a:lnTo>
                  <a:pt x="1739518" y="2775013"/>
                </a:lnTo>
                <a:lnTo>
                  <a:pt x="1712338" y="2778521"/>
                </a:lnTo>
                <a:lnTo>
                  <a:pt x="1684282" y="2785535"/>
                </a:lnTo>
                <a:lnTo>
                  <a:pt x="1658855" y="2796057"/>
                </a:lnTo>
                <a:lnTo>
                  <a:pt x="1632552" y="2810085"/>
                </a:lnTo>
                <a:lnTo>
                  <a:pt x="1606250" y="2824114"/>
                </a:lnTo>
                <a:lnTo>
                  <a:pt x="1579946" y="2839896"/>
                </a:lnTo>
                <a:lnTo>
                  <a:pt x="1554518" y="2854801"/>
                </a:lnTo>
                <a:lnTo>
                  <a:pt x="1527340" y="2867952"/>
                </a:lnTo>
                <a:lnTo>
                  <a:pt x="1501036" y="2878474"/>
                </a:lnTo>
                <a:lnTo>
                  <a:pt x="1473855" y="2885488"/>
                </a:lnTo>
                <a:lnTo>
                  <a:pt x="1445800" y="2888118"/>
                </a:lnTo>
                <a:lnTo>
                  <a:pt x="1417743" y="2885488"/>
                </a:lnTo>
                <a:lnTo>
                  <a:pt x="1390563" y="2878474"/>
                </a:lnTo>
                <a:lnTo>
                  <a:pt x="1364260" y="2867952"/>
                </a:lnTo>
                <a:lnTo>
                  <a:pt x="1337080" y="2854801"/>
                </a:lnTo>
                <a:lnTo>
                  <a:pt x="1311653" y="2839896"/>
                </a:lnTo>
                <a:lnTo>
                  <a:pt x="1285350" y="2824114"/>
                </a:lnTo>
                <a:lnTo>
                  <a:pt x="1259047" y="2810085"/>
                </a:lnTo>
                <a:lnTo>
                  <a:pt x="1232744" y="2796057"/>
                </a:lnTo>
                <a:lnTo>
                  <a:pt x="1206441" y="2785535"/>
                </a:lnTo>
                <a:lnTo>
                  <a:pt x="1179261" y="2778521"/>
                </a:lnTo>
                <a:lnTo>
                  <a:pt x="1152081" y="2775013"/>
                </a:lnTo>
                <a:lnTo>
                  <a:pt x="1123147" y="2775013"/>
                </a:lnTo>
                <a:lnTo>
                  <a:pt x="1093337" y="2776767"/>
                </a:lnTo>
                <a:lnTo>
                  <a:pt x="1063527" y="2780274"/>
                </a:lnTo>
                <a:lnTo>
                  <a:pt x="1033716" y="2784659"/>
                </a:lnTo>
                <a:lnTo>
                  <a:pt x="1003905" y="2788165"/>
                </a:lnTo>
                <a:lnTo>
                  <a:pt x="974095" y="2790796"/>
                </a:lnTo>
                <a:lnTo>
                  <a:pt x="946040" y="2789919"/>
                </a:lnTo>
                <a:lnTo>
                  <a:pt x="918859" y="2786411"/>
                </a:lnTo>
                <a:lnTo>
                  <a:pt x="892556" y="2778521"/>
                </a:lnTo>
                <a:lnTo>
                  <a:pt x="870636" y="2767122"/>
                </a:lnTo>
                <a:lnTo>
                  <a:pt x="849593" y="2752217"/>
                </a:lnTo>
                <a:lnTo>
                  <a:pt x="831181" y="2734681"/>
                </a:lnTo>
                <a:lnTo>
                  <a:pt x="812769" y="2714516"/>
                </a:lnTo>
                <a:lnTo>
                  <a:pt x="796111" y="2693473"/>
                </a:lnTo>
                <a:lnTo>
                  <a:pt x="779451" y="2671553"/>
                </a:lnTo>
                <a:lnTo>
                  <a:pt x="762793" y="2649634"/>
                </a:lnTo>
                <a:lnTo>
                  <a:pt x="746135" y="2628592"/>
                </a:lnTo>
                <a:lnTo>
                  <a:pt x="728599" y="2608426"/>
                </a:lnTo>
                <a:lnTo>
                  <a:pt x="708433" y="2590889"/>
                </a:lnTo>
                <a:lnTo>
                  <a:pt x="689144" y="2575107"/>
                </a:lnTo>
                <a:lnTo>
                  <a:pt x="667225" y="2562833"/>
                </a:lnTo>
                <a:lnTo>
                  <a:pt x="643552" y="2552312"/>
                </a:lnTo>
                <a:lnTo>
                  <a:pt x="618126" y="2543543"/>
                </a:lnTo>
                <a:lnTo>
                  <a:pt x="591822" y="2535652"/>
                </a:lnTo>
                <a:lnTo>
                  <a:pt x="565519" y="2528638"/>
                </a:lnTo>
                <a:lnTo>
                  <a:pt x="538339" y="2521623"/>
                </a:lnTo>
                <a:lnTo>
                  <a:pt x="512913" y="2513732"/>
                </a:lnTo>
                <a:lnTo>
                  <a:pt x="487486" y="2504965"/>
                </a:lnTo>
                <a:lnTo>
                  <a:pt x="463814" y="2494443"/>
                </a:lnTo>
                <a:lnTo>
                  <a:pt x="442771" y="2481291"/>
                </a:lnTo>
                <a:lnTo>
                  <a:pt x="423481" y="2465510"/>
                </a:lnTo>
                <a:lnTo>
                  <a:pt x="407701" y="2446221"/>
                </a:lnTo>
                <a:lnTo>
                  <a:pt x="394549" y="2425177"/>
                </a:lnTo>
                <a:lnTo>
                  <a:pt x="384027" y="2401504"/>
                </a:lnTo>
                <a:lnTo>
                  <a:pt x="375260" y="2376078"/>
                </a:lnTo>
                <a:lnTo>
                  <a:pt x="367369" y="2350652"/>
                </a:lnTo>
                <a:lnTo>
                  <a:pt x="360355" y="2323472"/>
                </a:lnTo>
                <a:lnTo>
                  <a:pt x="353341" y="2297168"/>
                </a:lnTo>
                <a:lnTo>
                  <a:pt x="345449" y="2270864"/>
                </a:lnTo>
                <a:lnTo>
                  <a:pt x="336681" y="2245437"/>
                </a:lnTo>
                <a:lnTo>
                  <a:pt x="326160" y="2221764"/>
                </a:lnTo>
                <a:lnTo>
                  <a:pt x="313886" y="2199845"/>
                </a:lnTo>
                <a:lnTo>
                  <a:pt x="298104" y="2180556"/>
                </a:lnTo>
                <a:lnTo>
                  <a:pt x="280568" y="2160389"/>
                </a:lnTo>
                <a:lnTo>
                  <a:pt x="260402" y="2142854"/>
                </a:lnTo>
                <a:lnTo>
                  <a:pt x="238482" y="2126196"/>
                </a:lnTo>
                <a:lnTo>
                  <a:pt x="216563" y="2109537"/>
                </a:lnTo>
                <a:lnTo>
                  <a:pt x="194645" y="2092878"/>
                </a:lnTo>
                <a:lnTo>
                  <a:pt x="173602" y="2076218"/>
                </a:lnTo>
                <a:lnTo>
                  <a:pt x="153436" y="2057807"/>
                </a:lnTo>
                <a:lnTo>
                  <a:pt x="135901" y="2039394"/>
                </a:lnTo>
                <a:lnTo>
                  <a:pt x="120996" y="2018351"/>
                </a:lnTo>
                <a:lnTo>
                  <a:pt x="109598" y="1996432"/>
                </a:lnTo>
                <a:lnTo>
                  <a:pt x="101707" y="1970129"/>
                </a:lnTo>
                <a:lnTo>
                  <a:pt x="98199" y="1942948"/>
                </a:lnTo>
                <a:lnTo>
                  <a:pt x="97322" y="1914891"/>
                </a:lnTo>
                <a:lnTo>
                  <a:pt x="99953" y="1885081"/>
                </a:lnTo>
                <a:lnTo>
                  <a:pt x="103460" y="1855270"/>
                </a:lnTo>
                <a:lnTo>
                  <a:pt x="107843" y="1825459"/>
                </a:lnTo>
                <a:lnTo>
                  <a:pt x="111351" y="1795649"/>
                </a:lnTo>
                <a:lnTo>
                  <a:pt x="113105" y="1765838"/>
                </a:lnTo>
                <a:lnTo>
                  <a:pt x="113105" y="1736904"/>
                </a:lnTo>
                <a:lnTo>
                  <a:pt x="109598" y="1709724"/>
                </a:lnTo>
                <a:lnTo>
                  <a:pt x="102584" y="1682544"/>
                </a:lnTo>
                <a:lnTo>
                  <a:pt x="92062" y="1657117"/>
                </a:lnTo>
                <a:lnTo>
                  <a:pt x="78910" y="1630814"/>
                </a:lnTo>
                <a:lnTo>
                  <a:pt x="64005" y="1604511"/>
                </a:lnTo>
                <a:lnTo>
                  <a:pt x="48224" y="1578207"/>
                </a:lnTo>
                <a:lnTo>
                  <a:pt x="33319" y="1552780"/>
                </a:lnTo>
                <a:lnTo>
                  <a:pt x="20166" y="1525600"/>
                </a:lnTo>
                <a:lnTo>
                  <a:pt x="9645" y="1499297"/>
                </a:lnTo>
                <a:lnTo>
                  <a:pt x="2631" y="1472116"/>
                </a:lnTo>
                <a:lnTo>
                  <a:pt x="0" y="1444059"/>
                </a:lnTo>
                <a:lnTo>
                  <a:pt x="2631" y="1416003"/>
                </a:lnTo>
                <a:lnTo>
                  <a:pt x="9645" y="1388823"/>
                </a:lnTo>
                <a:lnTo>
                  <a:pt x="20166" y="1362518"/>
                </a:lnTo>
                <a:lnTo>
                  <a:pt x="33319" y="1335339"/>
                </a:lnTo>
                <a:lnTo>
                  <a:pt x="48224" y="1309912"/>
                </a:lnTo>
                <a:lnTo>
                  <a:pt x="64005" y="1283608"/>
                </a:lnTo>
                <a:lnTo>
                  <a:pt x="78910" y="1257305"/>
                </a:lnTo>
                <a:lnTo>
                  <a:pt x="92062" y="1231002"/>
                </a:lnTo>
                <a:lnTo>
                  <a:pt x="102584" y="1205574"/>
                </a:lnTo>
                <a:lnTo>
                  <a:pt x="109598" y="1178394"/>
                </a:lnTo>
                <a:lnTo>
                  <a:pt x="113105" y="1151214"/>
                </a:lnTo>
                <a:lnTo>
                  <a:pt x="113105" y="1122281"/>
                </a:lnTo>
                <a:lnTo>
                  <a:pt x="111351" y="1092470"/>
                </a:lnTo>
                <a:lnTo>
                  <a:pt x="107843" y="1062659"/>
                </a:lnTo>
                <a:lnTo>
                  <a:pt x="103460" y="1032848"/>
                </a:lnTo>
                <a:lnTo>
                  <a:pt x="99953" y="1003038"/>
                </a:lnTo>
                <a:lnTo>
                  <a:pt x="97322" y="973229"/>
                </a:lnTo>
                <a:lnTo>
                  <a:pt x="98199" y="945171"/>
                </a:lnTo>
                <a:lnTo>
                  <a:pt x="101707" y="917991"/>
                </a:lnTo>
                <a:lnTo>
                  <a:pt x="109598" y="891687"/>
                </a:lnTo>
                <a:lnTo>
                  <a:pt x="120996" y="869768"/>
                </a:lnTo>
                <a:lnTo>
                  <a:pt x="135901" y="848725"/>
                </a:lnTo>
                <a:lnTo>
                  <a:pt x="153436" y="830313"/>
                </a:lnTo>
                <a:lnTo>
                  <a:pt x="173602" y="811900"/>
                </a:lnTo>
                <a:lnTo>
                  <a:pt x="194645" y="795241"/>
                </a:lnTo>
                <a:lnTo>
                  <a:pt x="216563" y="778582"/>
                </a:lnTo>
                <a:lnTo>
                  <a:pt x="238482" y="761923"/>
                </a:lnTo>
                <a:lnTo>
                  <a:pt x="260402" y="745264"/>
                </a:lnTo>
                <a:lnTo>
                  <a:pt x="280568" y="727729"/>
                </a:lnTo>
                <a:lnTo>
                  <a:pt x="298104" y="707564"/>
                </a:lnTo>
                <a:lnTo>
                  <a:pt x="313886" y="688273"/>
                </a:lnTo>
                <a:lnTo>
                  <a:pt x="326160" y="666354"/>
                </a:lnTo>
                <a:lnTo>
                  <a:pt x="336681" y="642682"/>
                </a:lnTo>
                <a:lnTo>
                  <a:pt x="345449" y="617254"/>
                </a:lnTo>
                <a:lnTo>
                  <a:pt x="353341" y="590950"/>
                </a:lnTo>
                <a:lnTo>
                  <a:pt x="360355" y="564648"/>
                </a:lnTo>
                <a:lnTo>
                  <a:pt x="367369" y="537467"/>
                </a:lnTo>
                <a:lnTo>
                  <a:pt x="375260" y="512041"/>
                </a:lnTo>
                <a:lnTo>
                  <a:pt x="384027" y="486613"/>
                </a:lnTo>
                <a:lnTo>
                  <a:pt x="394549" y="462941"/>
                </a:lnTo>
                <a:lnTo>
                  <a:pt x="407701" y="441899"/>
                </a:lnTo>
                <a:lnTo>
                  <a:pt x="423481" y="422609"/>
                </a:lnTo>
                <a:lnTo>
                  <a:pt x="442771" y="406827"/>
                </a:lnTo>
                <a:lnTo>
                  <a:pt x="463814" y="393675"/>
                </a:lnTo>
                <a:lnTo>
                  <a:pt x="487486" y="383153"/>
                </a:lnTo>
                <a:lnTo>
                  <a:pt x="512913" y="374386"/>
                </a:lnTo>
                <a:lnTo>
                  <a:pt x="538339" y="366495"/>
                </a:lnTo>
                <a:lnTo>
                  <a:pt x="565519" y="359480"/>
                </a:lnTo>
                <a:lnTo>
                  <a:pt x="591822" y="352466"/>
                </a:lnTo>
                <a:lnTo>
                  <a:pt x="618126" y="344575"/>
                </a:lnTo>
                <a:lnTo>
                  <a:pt x="643552" y="335808"/>
                </a:lnTo>
                <a:lnTo>
                  <a:pt x="667225" y="325286"/>
                </a:lnTo>
                <a:lnTo>
                  <a:pt x="689144" y="313012"/>
                </a:lnTo>
                <a:lnTo>
                  <a:pt x="708433" y="297229"/>
                </a:lnTo>
                <a:lnTo>
                  <a:pt x="728599" y="279693"/>
                </a:lnTo>
                <a:lnTo>
                  <a:pt x="746135" y="259528"/>
                </a:lnTo>
                <a:lnTo>
                  <a:pt x="762793" y="238484"/>
                </a:lnTo>
                <a:lnTo>
                  <a:pt x="779451" y="216565"/>
                </a:lnTo>
                <a:lnTo>
                  <a:pt x="796111" y="194645"/>
                </a:lnTo>
                <a:lnTo>
                  <a:pt x="812769" y="173603"/>
                </a:lnTo>
                <a:lnTo>
                  <a:pt x="831181" y="153437"/>
                </a:lnTo>
                <a:lnTo>
                  <a:pt x="849593" y="135902"/>
                </a:lnTo>
                <a:lnTo>
                  <a:pt x="870636" y="120996"/>
                </a:lnTo>
                <a:lnTo>
                  <a:pt x="892556" y="109598"/>
                </a:lnTo>
                <a:lnTo>
                  <a:pt x="918859" y="101707"/>
                </a:lnTo>
                <a:lnTo>
                  <a:pt x="946040" y="98199"/>
                </a:lnTo>
                <a:lnTo>
                  <a:pt x="974095" y="97323"/>
                </a:lnTo>
                <a:lnTo>
                  <a:pt x="1003905" y="99954"/>
                </a:lnTo>
                <a:lnTo>
                  <a:pt x="1033716" y="103461"/>
                </a:lnTo>
                <a:lnTo>
                  <a:pt x="1063527" y="107844"/>
                </a:lnTo>
                <a:lnTo>
                  <a:pt x="1093337" y="111352"/>
                </a:lnTo>
                <a:lnTo>
                  <a:pt x="1123147" y="113105"/>
                </a:lnTo>
                <a:lnTo>
                  <a:pt x="1152081" y="113105"/>
                </a:lnTo>
                <a:lnTo>
                  <a:pt x="1179261" y="109598"/>
                </a:lnTo>
                <a:lnTo>
                  <a:pt x="1206441" y="102583"/>
                </a:lnTo>
                <a:lnTo>
                  <a:pt x="1232744" y="92063"/>
                </a:lnTo>
                <a:lnTo>
                  <a:pt x="1259047" y="78033"/>
                </a:lnTo>
                <a:lnTo>
                  <a:pt x="1285350" y="64005"/>
                </a:lnTo>
                <a:lnTo>
                  <a:pt x="1311653" y="48224"/>
                </a:lnTo>
                <a:lnTo>
                  <a:pt x="1337080" y="33318"/>
                </a:lnTo>
                <a:lnTo>
                  <a:pt x="1364260" y="20166"/>
                </a:lnTo>
                <a:lnTo>
                  <a:pt x="1390563" y="9644"/>
                </a:lnTo>
                <a:lnTo>
                  <a:pt x="1417743" y="2630"/>
                </a:lnTo>
                <a:close/>
              </a:path>
            </a:pathLst>
          </a:custGeom>
        </p:spPr>
      </p:pic>
      <p:pic>
        <p:nvPicPr>
          <p:cNvPr id="5" name="Picture 4">
            <a:extLst>
              <a:ext uri="{FF2B5EF4-FFF2-40B4-BE49-F238E27FC236}">
                <a16:creationId xmlns:a16="http://schemas.microsoft.com/office/drawing/2014/main" id="{2B788C1A-0DBF-4CE6-9D5E-F6EB27D51BC4}"/>
              </a:ext>
            </a:extLst>
          </p:cNvPr>
          <p:cNvPicPr>
            <a:picLocks noChangeAspect="1"/>
          </p:cNvPicPr>
          <p:nvPr/>
        </p:nvPicPr>
        <p:blipFill rotWithShape="1">
          <a:blip r:embed="rId5">
            <a:extLst>
              <a:ext uri="{28A0092B-C50C-407E-A947-70E740481C1C}">
                <a14:useLocalDpi xmlns:a14="http://schemas.microsoft.com/office/drawing/2010/main" val="0"/>
              </a:ext>
            </a:extLst>
          </a:blip>
          <a:srcRect t="11009" r="1" b="1"/>
          <a:stretch/>
        </p:blipFill>
        <p:spPr>
          <a:xfrm>
            <a:off x="8131642" y="10"/>
            <a:ext cx="4060358" cy="3613349"/>
          </a:xfrm>
          <a:custGeom>
            <a:avLst/>
            <a:gdLst/>
            <a:ahLst/>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p:spPr>
      </p:pic>
      <p:pic>
        <p:nvPicPr>
          <p:cNvPr id="6" name="Picture 5">
            <a:extLst>
              <a:ext uri="{FF2B5EF4-FFF2-40B4-BE49-F238E27FC236}">
                <a16:creationId xmlns:a16="http://schemas.microsoft.com/office/drawing/2014/main" id="{4748F632-B20F-4A2B-8BE5-9B12165DBB98}"/>
              </a:ext>
            </a:extLst>
          </p:cNvPr>
          <p:cNvPicPr>
            <a:picLocks noChangeAspect="1"/>
          </p:cNvPicPr>
          <p:nvPr/>
        </p:nvPicPr>
        <p:blipFill rotWithShape="1">
          <a:blip r:embed="rId6"/>
          <a:srcRect t="293" r="2" b="2"/>
          <a:stretch/>
        </p:blipFill>
        <p:spPr>
          <a:xfrm>
            <a:off x="9127527" y="4032403"/>
            <a:ext cx="1935043" cy="1682597"/>
          </a:xfrm>
          <a:custGeom>
            <a:avLst/>
            <a:gdLst/>
            <a:ahLst/>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p:spPr>
      </p:pic>
    </p:spTree>
    <p:custDataLst>
      <p:tags r:id="rId1"/>
    </p:custDataLst>
    <p:extLst>
      <p:ext uri="{BB962C8B-B14F-4D97-AF65-F5344CB8AC3E}">
        <p14:creationId xmlns:p14="http://schemas.microsoft.com/office/powerpoint/2010/main" val="81193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6BA151-5C2C-4933-A8ED-1438111894D1}"/>
              </a:ext>
            </a:extLst>
          </p:cNvPr>
          <p:cNvSpPr/>
          <p:nvPr/>
        </p:nvSpPr>
        <p:spPr>
          <a:xfrm>
            <a:off x="2371573" y="68259"/>
            <a:ext cx="910922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29B"/>
                </a:solidFill>
                <a:effectLst/>
                <a:uLnTx/>
                <a:uFillTx/>
                <a:latin typeface="Calibri"/>
                <a:ea typeface="+mn-ea"/>
                <a:cs typeface="+mn-cs"/>
              </a:rPr>
              <a:t>S.O.A.R.  Success Over All Restrictions - Rationale</a:t>
            </a:r>
          </a:p>
        </p:txBody>
      </p:sp>
      <p:sp>
        <p:nvSpPr>
          <p:cNvPr id="3" name="Rectangle 2">
            <a:extLst>
              <a:ext uri="{FF2B5EF4-FFF2-40B4-BE49-F238E27FC236}">
                <a16:creationId xmlns:a16="http://schemas.microsoft.com/office/drawing/2014/main" id="{F571A541-5BF9-4FE2-A360-AC453CB96E78}"/>
              </a:ext>
            </a:extLst>
          </p:cNvPr>
          <p:cNvSpPr/>
          <p:nvPr/>
        </p:nvSpPr>
        <p:spPr>
          <a:xfrm>
            <a:off x="2966719" y="3429000"/>
            <a:ext cx="8733183" cy="160043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Lato"/>
                <a:ea typeface="+mn-ea"/>
                <a:cs typeface="+mn-cs"/>
              </a:rPr>
              <a:t>In response to the COVID 19 pandemic of Spring 2020, 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 response to the COVID 19 pandemic of Spring 2020, schools nationwide shifted instruction to online, remote learning settings affecting 55 million students.</a:t>
            </a:r>
            <a:r>
              <a:rPr kumimoji="0" lang="en-US" sz="2000" b="0" i="0" u="none" strike="noStrike" kern="1200" cap="none" spc="0" normalizeH="0" baseline="0" noProof="0" dirty="0">
                <a:ln>
                  <a:noFill/>
                </a:ln>
                <a:solidFill>
                  <a:srgbClr val="FFFFFF"/>
                </a:solidFill>
                <a:effectLst/>
                <a:uLnTx/>
                <a:uFillTx/>
                <a:latin typeface="Lato"/>
                <a:ea typeface="+mn-ea"/>
                <a:cs typeface="+mn-cs"/>
              </a:rPr>
              <a:t> instruction to online, remote learning settings affecting 55 million students.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A18B9488-1F9F-44AA-A377-ACA89B2071A1}"/>
              </a:ext>
            </a:extLst>
          </p:cNvPr>
          <p:cNvSpPr/>
          <p:nvPr/>
        </p:nvSpPr>
        <p:spPr>
          <a:xfrm>
            <a:off x="2966720" y="4763653"/>
            <a:ext cx="8733182" cy="132343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Experts advise that the typical learning loss for students already performing below grade level already places them at an educational disadvantage  that will only be more profound because of the unprecedented learning disruptions that occurred in the wake of school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closures.</a:t>
            </a:r>
            <a:r>
              <a:rPr kumimoji="0" lang="en-US" sz="2000" b="0" i="0" u="none" strike="noStrike" kern="1200" cap="none" spc="0" normalizeH="0" baseline="0" noProof="0" dirty="0" err="1">
                <a:ln>
                  <a:noFill/>
                </a:ln>
                <a:solidFill>
                  <a:srgbClr val="FFFFFF"/>
                </a:solidFill>
                <a:effectLst/>
                <a:uLnTx/>
                <a:uFillTx/>
                <a:latin typeface="Lato"/>
                <a:ea typeface="+mn-ea"/>
                <a:cs typeface="+mn-cs"/>
              </a:rPr>
              <a:t>te</a:t>
            </a:r>
            <a:r>
              <a:rPr kumimoji="0" lang="en-US" sz="2000" b="0" i="0" u="none" strike="noStrike" kern="1200" cap="none" spc="0" normalizeH="0" baseline="0" noProof="0" dirty="0">
                <a:ln>
                  <a:noFill/>
                </a:ln>
                <a:solidFill>
                  <a:srgbClr val="FFFFFF"/>
                </a:solidFill>
                <a:effectLst/>
                <a:uLnTx/>
                <a:uFillTx/>
                <a:latin typeface="Lato"/>
                <a:ea typeface="+mn-ea"/>
                <a:cs typeface="+mn-cs"/>
              </a:rPr>
              <a:t> wake of school closures.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D72E022A-DEC8-44AE-B1E3-667DDC206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60" y="214211"/>
            <a:ext cx="1762760" cy="1762760"/>
          </a:xfrm>
          <a:prstGeom prst="rect">
            <a:avLst/>
          </a:prstGeom>
        </p:spPr>
      </p:pic>
      <p:pic>
        <p:nvPicPr>
          <p:cNvPr id="8" name="Picture 7">
            <a:extLst>
              <a:ext uri="{FF2B5EF4-FFF2-40B4-BE49-F238E27FC236}">
                <a16:creationId xmlns:a16="http://schemas.microsoft.com/office/drawing/2014/main" id="{AB727C82-13FA-4AC8-824A-78DC6F4C552C}"/>
              </a:ext>
            </a:extLst>
          </p:cNvPr>
          <p:cNvPicPr>
            <a:picLocks noChangeAspect="1"/>
          </p:cNvPicPr>
          <p:nvPr/>
        </p:nvPicPr>
        <p:blipFill>
          <a:blip r:embed="rId4"/>
          <a:stretch>
            <a:fillRect/>
          </a:stretch>
        </p:blipFill>
        <p:spPr>
          <a:xfrm>
            <a:off x="3764686" y="770908"/>
            <a:ext cx="5916600" cy="2958300"/>
          </a:xfrm>
          <a:prstGeom prst="rect">
            <a:avLst/>
          </a:prstGeom>
        </p:spPr>
      </p:pic>
    </p:spTree>
    <p:custDataLst>
      <p:tags r:id="rId1"/>
    </p:custDataLst>
    <p:extLst>
      <p:ext uri="{BB962C8B-B14F-4D97-AF65-F5344CB8AC3E}">
        <p14:creationId xmlns:p14="http://schemas.microsoft.com/office/powerpoint/2010/main" val="31720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071DA702-8394-4EFD-9D81-ACD0C89EB8AB}"/>
              </a:ext>
            </a:extLst>
          </p:cNvPr>
          <p:cNvSpPr/>
          <p:nvPr/>
        </p:nvSpPr>
        <p:spPr>
          <a:xfrm>
            <a:off x="123700" y="0"/>
            <a:ext cx="4887685" cy="177741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S.O.A.R.  Success Over All Restrictions - Rationale</a:t>
            </a:r>
          </a:p>
        </p:txBody>
      </p:sp>
      <p:sp>
        <p:nvSpPr>
          <p:cNvPr id="4" name="Rectangle 3">
            <a:extLst>
              <a:ext uri="{FF2B5EF4-FFF2-40B4-BE49-F238E27FC236}">
                <a16:creationId xmlns:a16="http://schemas.microsoft.com/office/drawing/2014/main" id="{575A281C-FCC4-4CEE-9A66-AF123C3E9227}"/>
              </a:ext>
            </a:extLst>
          </p:cNvPr>
          <p:cNvSpPr/>
          <p:nvPr/>
        </p:nvSpPr>
        <p:spPr>
          <a:xfrm>
            <a:off x="123699" y="1824228"/>
            <a:ext cx="4887685" cy="2194854"/>
          </a:xfrm>
          <a:prstGeom prst="rect">
            <a:avLst/>
          </a:prstGeom>
        </p:spPr>
        <p:txBody>
          <a:bodyPr vert="horz" lIns="91440" tIns="45720" rIns="91440" bIns="45720" rtlCol="0" anchor="t">
            <a:normAutofit/>
          </a:bodyPr>
          <a:lstStyle/>
          <a:p>
            <a:pPr marL="40005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According to an Edutopia article from May 2020, experts believe that learning loss for these students will occur at rates between 32 - 37% in reading and rates between 37 - 50% in math.</a:t>
            </a:r>
          </a:p>
        </p:txBody>
      </p:sp>
      <p:cxnSp>
        <p:nvCxnSpPr>
          <p:cNvPr id="14" name="Straight Connector 13">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7B8415C-9A41-406C-9753-31825B75DA10}"/>
              </a:ext>
            </a:extLst>
          </p:cNvPr>
          <p:cNvPicPr>
            <a:picLocks noChangeAspect="1"/>
          </p:cNvPicPr>
          <p:nvPr/>
        </p:nvPicPr>
        <p:blipFill rotWithShape="1">
          <a:blip r:embed="rId3"/>
          <a:srcRect l="10945"/>
          <a:stretch/>
        </p:blipFill>
        <p:spPr>
          <a:xfrm>
            <a:off x="6749145" y="573678"/>
            <a:ext cx="5103206" cy="5710645"/>
          </a:xfrm>
          <a:prstGeom prst="rect">
            <a:avLst/>
          </a:prstGeom>
        </p:spPr>
      </p:pic>
      <p:sp>
        <p:nvSpPr>
          <p:cNvPr id="7" name="Rectangle 6">
            <a:extLst>
              <a:ext uri="{FF2B5EF4-FFF2-40B4-BE49-F238E27FC236}">
                <a16:creationId xmlns:a16="http://schemas.microsoft.com/office/drawing/2014/main" id="{9B7F4088-C835-48DE-B148-71410E7616A4}"/>
              </a:ext>
            </a:extLst>
          </p:cNvPr>
          <p:cNvSpPr/>
          <p:nvPr/>
        </p:nvSpPr>
        <p:spPr>
          <a:xfrm>
            <a:off x="186258" y="4019082"/>
            <a:ext cx="5541792" cy="190821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Tallahassee Community College is uniquely positioned to direct institutional resources to address an issue affecting the families in the communities we serve by offering an intensive program in academic support and enrichment.</a:t>
            </a:r>
            <a:br>
              <a:rPr kumimoji="0" lang="en-US" sz="1800" b="0" i="0" u="none" strike="noStrike" kern="1200" cap="none" spc="0" normalizeH="0" baseline="0" noProof="0" dirty="0">
                <a:ln>
                  <a:noFill/>
                </a:ln>
                <a:solidFill>
                  <a:prstClr val="white"/>
                </a:solidFill>
                <a:effectLst/>
                <a:uLnTx/>
                <a:uFillTx/>
                <a:latin typeface="Calibri"/>
                <a:ea typeface="+mn-ea"/>
                <a:cs typeface="+mn-cs"/>
              </a:rPr>
            </a:b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2156166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6BA151-5C2C-4933-A8ED-1438111894D1}"/>
              </a:ext>
            </a:extLst>
          </p:cNvPr>
          <p:cNvSpPr/>
          <p:nvPr/>
        </p:nvSpPr>
        <p:spPr>
          <a:xfrm>
            <a:off x="418836" y="59217"/>
            <a:ext cx="714292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29B"/>
                </a:solidFill>
                <a:effectLst/>
                <a:uLnTx/>
                <a:uFillTx/>
                <a:latin typeface="Calibri"/>
                <a:ea typeface="+mn-ea"/>
                <a:cs typeface="+mn-cs"/>
              </a:rPr>
              <a:t>Our Timeline…</a:t>
            </a:r>
          </a:p>
        </p:txBody>
      </p:sp>
      <p:sp>
        <p:nvSpPr>
          <p:cNvPr id="5" name="Arrow: Right 4">
            <a:extLst>
              <a:ext uri="{FF2B5EF4-FFF2-40B4-BE49-F238E27FC236}">
                <a16:creationId xmlns:a16="http://schemas.microsoft.com/office/drawing/2014/main" id="{1FCDC168-F095-444C-83AE-8602978C579C}"/>
              </a:ext>
            </a:extLst>
          </p:cNvPr>
          <p:cNvSpPr/>
          <p:nvPr/>
        </p:nvSpPr>
        <p:spPr>
          <a:xfrm>
            <a:off x="637231" y="10734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F4AD610E-3448-42F2-A4C1-5465C9DC7E31}"/>
              </a:ext>
            </a:extLst>
          </p:cNvPr>
          <p:cNvSpPr txBox="1"/>
          <p:nvPr/>
        </p:nvSpPr>
        <p:spPr>
          <a:xfrm>
            <a:off x="2001079" y="1041062"/>
            <a:ext cx="71429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January:</a:t>
            </a:r>
            <a:r>
              <a:rPr kumimoji="0" lang="en-US" sz="2000" b="0" i="0" u="none" strike="noStrike" kern="1200" cap="none" spc="0" normalizeH="0" baseline="0" noProof="0" dirty="0">
                <a:ln>
                  <a:noFill/>
                </a:ln>
                <a:solidFill>
                  <a:prstClr val="black"/>
                </a:solidFill>
                <a:effectLst/>
                <a:uLnTx/>
                <a:uFillTx/>
                <a:latin typeface="Calibri"/>
                <a:ea typeface="+mn-ea"/>
                <a:cs typeface="+mn-cs"/>
              </a:rPr>
              <a:t>  Project Start </a:t>
            </a:r>
          </a:p>
        </p:txBody>
      </p:sp>
      <p:sp>
        <p:nvSpPr>
          <p:cNvPr id="7" name="Arrow: Right 6">
            <a:extLst>
              <a:ext uri="{FF2B5EF4-FFF2-40B4-BE49-F238E27FC236}">
                <a16:creationId xmlns:a16="http://schemas.microsoft.com/office/drawing/2014/main" id="{BEBEB7A0-780D-44E0-AEAF-13606CB80531}"/>
              </a:ext>
            </a:extLst>
          </p:cNvPr>
          <p:cNvSpPr/>
          <p:nvPr/>
        </p:nvSpPr>
        <p:spPr>
          <a:xfrm>
            <a:off x="637231" y="25692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Arrow: Right 7">
            <a:extLst>
              <a:ext uri="{FF2B5EF4-FFF2-40B4-BE49-F238E27FC236}">
                <a16:creationId xmlns:a16="http://schemas.microsoft.com/office/drawing/2014/main" id="{913B833C-5C84-45DA-AC93-CA9BE2C6300D}"/>
              </a:ext>
            </a:extLst>
          </p:cNvPr>
          <p:cNvSpPr/>
          <p:nvPr/>
        </p:nvSpPr>
        <p:spPr>
          <a:xfrm>
            <a:off x="637231" y="18213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Arrow: Right 8">
            <a:extLst>
              <a:ext uri="{FF2B5EF4-FFF2-40B4-BE49-F238E27FC236}">
                <a16:creationId xmlns:a16="http://schemas.microsoft.com/office/drawing/2014/main" id="{337CBB8E-1B19-4F90-B1A5-5E877096E1A4}"/>
              </a:ext>
            </a:extLst>
          </p:cNvPr>
          <p:cNvSpPr/>
          <p:nvPr/>
        </p:nvSpPr>
        <p:spPr>
          <a:xfrm>
            <a:off x="637231" y="32680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rrow: Right 9">
            <a:extLst>
              <a:ext uri="{FF2B5EF4-FFF2-40B4-BE49-F238E27FC236}">
                <a16:creationId xmlns:a16="http://schemas.microsoft.com/office/drawing/2014/main" id="{9476D8F3-0ADE-4B52-A42A-66B05AC9310E}"/>
              </a:ext>
            </a:extLst>
          </p:cNvPr>
          <p:cNvSpPr/>
          <p:nvPr/>
        </p:nvSpPr>
        <p:spPr>
          <a:xfrm>
            <a:off x="637231" y="407215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953AB95-DC4E-4FEB-AB44-3F204860EF6F}"/>
              </a:ext>
            </a:extLst>
          </p:cNvPr>
          <p:cNvSpPr txBox="1"/>
          <p:nvPr/>
        </p:nvSpPr>
        <p:spPr>
          <a:xfrm>
            <a:off x="2001079" y="1742470"/>
            <a:ext cx="64538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February – March:  </a:t>
            </a:r>
            <a:r>
              <a:rPr kumimoji="0" lang="en-US" sz="2000" b="0" i="0" u="none" strike="noStrike" kern="1200" cap="none" spc="0" normalizeH="0" baseline="0" noProof="0" dirty="0">
                <a:ln>
                  <a:noFill/>
                </a:ln>
                <a:solidFill>
                  <a:prstClr val="black"/>
                </a:solidFill>
                <a:effectLst/>
                <a:uLnTx/>
                <a:uFillTx/>
                <a:latin typeface="Calibri"/>
                <a:ea typeface="+mn-ea"/>
                <a:cs typeface="+mn-cs"/>
              </a:rPr>
              <a:t>Camp Permission and Site Approval</a:t>
            </a:r>
          </a:p>
        </p:txBody>
      </p:sp>
      <p:sp>
        <p:nvSpPr>
          <p:cNvPr id="12" name="TextBox 11">
            <a:extLst>
              <a:ext uri="{FF2B5EF4-FFF2-40B4-BE49-F238E27FC236}">
                <a16:creationId xmlns:a16="http://schemas.microsoft.com/office/drawing/2014/main" id="{326F281E-626C-489A-B04C-4DB823507818}"/>
              </a:ext>
            </a:extLst>
          </p:cNvPr>
          <p:cNvSpPr txBox="1"/>
          <p:nvPr/>
        </p:nvSpPr>
        <p:spPr>
          <a:xfrm>
            <a:off x="2001079" y="2579205"/>
            <a:ext cx="77392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April – May:  </a:t>
            </a:r>
            <a:r>
              <a:rPr kumimoji="0" lang="en-US" sz="2000" b="0" i="0" u="none" strike="noStrike" kern="1200" cap="none" spc="0" normalizeH="0" baseline="0" noProof="0" dirty="0">
                <a:ln>
                  <a:noFill/>
                </a:ln>
                <a:solidFill>
                  <a:prstClr val="black"/>
                </a:solidFill>
                <a:effectLst/>
                <a:uLnTx/>
                <a:uFillTx/>
                <a:latin typeface="Calibri"/>
                <a:ea typeface="+mn-ea"/>
                <a:cs typeface="+mn-cs"/>
              </a:rPr>
              <a:t>Contact Participant Schools and Marketing</a:t>
            </a:r>
          </a:p>
        </p:txBody>
      </p:sp>
      <p:sp>
        <p:nvSpPr>
          <p:cNvPr id="13" name="TextBox 12">
            <a:extLst>
              <a:ext uri="{FF2B5EF4-FFF2-40B4-BE49-F238E27FC236}">
                <a16:creationId xmlns:a16="http://schemas.microsoft.com/office/drawing/2014/main" id="{0FA4F6C0-9FC0-4719-8D79-B0A5B7E9C299}"/>
              </a:ext>
            </a:extLst>
          </p:cNvPr>
          <p:cNvSpPr txBox="1"/>
          <p:nvPr/>
        </p:nvSpPr>
        <p:spPr>
          <a:xfrm>
            <a:off x="2001079" y="3329608"/>
            <a:ext cx="83488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May – June:  </a:t>
            </a:r>
            <a:r>
              <a:rPr kumimoji="0" lang="en-US" sz="2000" b="0" i="0" u="none" strike="noStrike" kern="1200" cap="none" spc="0" normalizeH="0" baseline="0" noProof="0" dirty="0">
                <a:ln>
                  <a:noFill/>
                </a:ln>
                <a:solidFill>
                  <a:prstClr val="black"/>
                </a:solidFill>
                <a:effectLst/>
                <a:uLnTx/>
                <a:uFillTx/>
                <a:latin typeface="Calibri"/>
                <a:ea typeface="+mn-ea"/>
                <a:cs typeface="+mn-cs"/>
              </a:rPr>
              <a:t>Participant Identification and Pre-Assessments – </a:t>
            </a:r>
            <a:r>
              <a:rPr kumimoji="0" lang="en-US" sz="2000" b="0" i="0" u="none" strike="noStrike" kern="1200" cap="none" spc="0" normalizeH="0" baseline="0" noProof="0" dirty="0">
                <a:ln>
                  <a:noFill/>
                </a:ln>
                <a:solidFill>
                  <a:srgbClr val="1F497D"/>
                </a:solidFill>
                <a:effectLst/>
                <a:uLnTx/>
                <a:uFillTx/>
                <a:latin typeface="Calibri"/>
                <a:ea typeface="+mn-ea"/>
                <a:cs typeface="+mn-cs"/>
              </a:rPr>
              <a:t>Currently Ongoing</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1779D566-A1BC-4AB5-A273-61FECC34DAF7}"/>
              </a:ext>
            </a:extLst>
          </p:cNvPr>
          <p:cNvSpPr txBox="1"/>
          <p:nvPr/>
        </p:nvSpPr>
        <p:spPr>
          <a:xfrm>
            <a:off x="2001079" y="4156676"/>
            <a:ext cx="83488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June 14 – July 6:  </a:t>
            </a:r>
            <a:r>
              <a:rPr kumimoji="0" lang="en-US" sz="2000" b="0" i="0" u="none" strike="noStrike" kern="1200" cap="none" spc="0" normalizeH="0" baseline="0" noProof="0" dirty="0">
                <a:ln>
                  <a:noFill/>
                </a:ln>
                <a:solidFill>
                  <a:prstClr val="black"/>
                </a:solidFill>
                <a:effectLst/>
                <a:uLnTx/>
                <a:uFillTx/>
                <a:latin typeface="Calibri"/>
                <a:ea typeface="+mn-ea"/>
                <a:cs typeface="+mn-cs"/>
              </a:rPr>
              <a:t>Program Launch &amp; Operation; Post Assessment &amp; Evaluation</a:t>
            </a:r>
          </a:p>
        </p:txBody>
      </p:sp>
      <p:pic>
        <p:nvPicPr>
          <p:cNvPr id="16" name="Picture 15">
            <a:extLst>
              <a:ext uri="{FF2B5EF4-FFF2-40B4-BE49-F238E27FC236}">
                <a16:creationId xmlns:a16="http://schemas.microsoft.com/office/drawing/2014/main" id="{4BEDC7B9-EDA5-4258-ACF1-8EF446415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6093" y="701130"/>
            <a:ext cx="2060606" cy="2060606"/>
          </a:xfrm>
          <a:prstGeom prst="rect">
            <a:avLst/>
          </a:prstGeom>
        </p:spPr>
      </p:pic>
    </p:spTree>
    <p:custDataLst>
      <p:tags r:id="rId1"/>
    </p:custDataLst>
    <p:extLst>
      <p:ext uri="{BB962C8B-B14F-4D97-AF65-F5344CB8AC3E}">
        <p14:creationId xmlns:p14="http://schemas.microsoft.com/office/powerpoint/2010/main" val="28968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04E349-0368-43C4-89D1-C8A76B59EFCF}"/>
              </a:ext>
            </a:extLst>
          </p:cNvPr>
          <p:cNvSpPr/>
          <p:nvPr/>
        </p:nvSpPr>
        <p:spPr>
          <a:xfrm>
            <a:off x="238847" y="0"/>
            <a:ext cx="1026659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29B"/>
                </a:solidFill>
                <a:effectLst/>
                <a:uLnTx/>
                <a:uFillTx/>
                <a:latin typeface="Calibri"/>
                <a:ea typeface="+mn-ea"/>
                <a:cs typeface="+mn-cs"/>
              </a:rPr>
              <a:t>S.O.A.R.  Success Over All Restrictions:  Expected Outcomes</a:t>
            </a:r>
          </a:p>
        </p:txBody>
      </p:sp>
      <p:sp>
        <p:nvSpPr>
          <p:cNvPr id="5" name="TextBox 4">
            <a:extLst>
              <a:ext uri="{FF2B5EF4-FFF2-40B4-BE49-F238E27FC236}">
                <a16:creationId xmlns:a16="http://schemas.microsoft.com/office/drawing/2014/main" id="{6F6C2A34-5E77-40B5-8AD3-4E9B5CBC0821}"/>
              </a:ext>
            </a:extLst>
          </p:cNvPr>
          <p:cNvSpPr txBox="1"/>
          <p:nvPr/>
        </p:nvSpPr>
        <p:spPr>
          <a:xfrm>
            <a:off x="238846" y="743005"/>
            <a:ext cx="11221633"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To realize </a:t>
            </a:r>
            <a:r>
              <a:rPr kumimoji="0" lang="en-US" sz="2000" b="1" i="0" u="none" strike="noStrike" kern="1200" cap="none" spc="0" normalizeH="0" baseline="0" noProof="0" dirty="0">
                <a:ln>
                  <a:noFill/>
                </a:ln>
                <a:solidFill>
                  <a:prstClr val="black"/>
                </a:solidFill>
                <a:effectLst/>
                <a:uLnTx/>
                <a:uFillTx/>
                <a:latin typeface="Calibri"/>
                <a:ea typeface="+mn-ea"/>
                <a:cs typeface="+mn-cs"/>
              </a:rPr>
              <a:t>measurable gains in math competencies</a:t>
            </a:r>
            <a:r>
              <a:rPr kumimoji="0" lang="en-US" sz="2000" b="0" i="0" u="none" strike="noStrike" kern="1200" cap="none" spc="0" normalizeH="0" baseline="0" noProof="0" dirty="0">
                <a:ln>
                  <a:noFill/>
                </a:ln>
                <a:solidFill>
                  <a:prstClr val="black"/>
                </a:solidFill>
                <a:effectLst/>
                <a:uLnTx/>
                <a:uFillTx/>
                <a:latin typeface="Calibri"/>
                <a:ea typeface="+mn-ea"/>
                <a:cs typeface="+mn-cs"/>
              </a:rPr>
              <a:t> as determined by program assessments as indicated by pre- and post- assessment surveys.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To </a:t>
            </a:r>
            <a:r>
              <a:rPr kumimoji="0" lang="en-US" sz="2000" b="1" i="0" u="none" strike="noStrike" kern="1200" cap="none" spc="0" normalizeH="0" baseline="0" noProof="0" dirty="0">
                <a:ln>
                  <a:noFill/>
                </a:ln>
                <a:solidFill>
                  <a:prstClr val="black"/>
                </a:solidFill>
                <a:effectLst/>
                <a:uLnTx/>
                <a:uFillTx/>
                <a:latin typeface="Calibri"/>
                <a:ea typeface="+mn-ea"/>
                <a:cs typeface="+mn-cs"/>
              </a:rPr>
              <a:t>market TCC as a top choice for post-secondary education to students </a:t>
            </a:r>
            <a:r>
              <a:rPr kumimoji="0" lang="en-US" sz="2000" b="0" i="0" u="none" strike="noStrike" kern="1200" cap="none" spc="0" normalizeH="0" baseline="0" noProof="0" dirty="0">
                <a:ln>
                  <a:noFill/>
                </a:ln>
                <a:solidFill>
                  <a:prstClr val="black"/>
                </a:solidFill>
                <a:effectLst/>
                <a:uLnTx/>
                <a:uFillTx/>
                <a:latin typeface="Calibri"/>
                <a:ea typeface="+mn-ea"/>
                <a:cs typeface="+mn-cs"/>
              </a:rPr>
              <a:t>in our service district indicated by post program survey measuring intent to enroll at TCC.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To provide a </a:t>
            </a:r>
            <a:r>
              <a:rPr kumimoji="0" lang="en-US" sz="2000" b="1" i="0" u="none" strike="noStrike" kern="1200" cap="none" spc="0" normalizeH="0" baseline="0" noProof="0" dirty="0">
                <a:ln>
                  <a:noFill/>
                </a:ln>
                <a:solidFill>
                  <a:prstClr val="black"/>
                </a:solidFill>
                <a:effectLst/>
                <a:uLnTx/>
                <a:uFillTx/>
                <a:latin typeface="Calibri"/>
                <a:ea typeface="+mn-ea"/>
                <a:cs typeface="+mn-cs"/>
              </a:rPr>
              <a:t>safe, academically enriched alternative for summer break to an underserved population </a:t>
            </a:r>
            <a:r>
              <a:rPr kumimoji="0" lang="en-US" sz="2000" b="0" i="0" u="none" strike="noStrike" kern="1200" cap="none" spc="0" normalizeH="0" baseline="0" noProof="0" dirty="0">
                <a:ln>
                  <a:noFill/>
                </a:ln>
                <a:solidFill>
                  <a:prstClr val="black"/>
                </a:solidFill>
                <a:effectLst/>
                <a:uLnTx/>
                <a:uFillTx/>
                <a:latin typeface="Calibri"/>
                <a:ea typeface="+mn-ea"/>
                <a:cs typeface="+mn-cs"/>
              </a:rPr>
              <a:t>(youths ages 11 – 14) as indicated by a program attendance/retention of 70% or greater.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732C651-6B7C-443B-87A1-879092F95071}"/>
              </a:ext>
            </a:extLst>
          </p:cNvPr>
          <p:cNvSpPr txBox="1"/>
          <p:nvPr/>
        </p:nvSpPr>
        <p:spPr>
          <a:xfrm>
            <a:off x="7025554" y="3354712"/>
            <a:ext cx="4245950" cy="2677656"/>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Calibri"/>
                <a:ea typeface="+mn-ea"/>
                <a:cs typeface="+mn-cs"/>
              </a:rPr>
              <a:t>      Participant Incentives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C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Free Meals </a:t>
            </a:r>
            <a:r>
              <a:rPr kumimoji="0" lang="en-US" sz="2000" b="0" i="0" u="none" strike="noStrike" kern="1200" cap="none" spc="0" normalizeH="0" baseline="0" noProof="0" dirty="0">
                <a:ln>
                  <a:noFill/>
                </a:ln>
                <a:solidFill>
                  <a:prstClr val="white"/>
                </a:solidFill>
                <a:effectLst/>
                <a:uLnTx/>
                <a:uFillTx/>
                <a:latin typeface="Calibri"/>
                <a:ea typeface="+mn-ea"/>
                <a:cs typeface="+mn-cs"/>
              </a:rPr>
              <a:t>– Summer Food Site in Partnership with Second Harvest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Mentorship</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Small Class </a:t>
            </a:r>
            <a:r>
              <a:rPr kumimoji="0" lang="en-US" sz="2000" b="0" i="0" u="none" strike="noStrike" kern="1200" cap="none" spc="0" normalizeH="0" baseline="0" noProof="0" dirty="0">
                <a:ln>
                  <a:noFill/>
                </a:ln>
                <a:solidFill>
                  <a:prstClr val="white"/>
                </a:solidFill>
                <a:effectLst/>
                <a:uLnTx/>
                <a:uFillTx/>
                <a:latin typeface="Calibri"/>
                <a:ea typeface="+mn-ea"/>
                <a:cs typeface="+mn-cs"/>
              </a:rPr>
              <a:t>– Tailored Instruction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Completion Ceremony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Walmart Gift Cards</a:t>
            </a:r>
          </a:p>
        </p:txBody>
      </p:sp>
      <p:pic>
        <p:nvPicPr>
          <p:cNvPr id="6" name="Picture 5">
            <a:extLst>
              <a:ext uri="{FF2B5EF4-FFF2-40B4-BE49-F238E27FC236}">
                <a16:creationId xmlns:a16="http://schemas.microsoft.com/office/drawing/2014/main" id="{53FE2F27-12BF-4764-B9D7-F48FAEDCFAA5}"/>
              </a:ext>
            </a:extLst>
          </p:cNvPr>
          <p:cNvPicPr>
            <a:picLocks noChangeAspect="1"/>
          </p:cNvPicPr>
          <p:nvPr/>
        </p:nvPicPr>
        <p:blipFill>
          <a:blip r:embed="rId3"/>
          <a:stretch>
            <a:fillRect/>
          </a:stretch>
        </p:blipFill>
        <p:spPr>
          <a:xfrm>
            <a:off x="2090928" y="3086666"/>
            <a:ext cx="4488688" cy="2945702"/>
          </a:xfrm>
          <a:prstGeom prst="rect">
            <a:avLst/>
          </a:prstGeom>
        </p:spPr>
      </p:pic>
    </p:spTree>
    <p:custDataLst>
      <p:tags r:id="rId1"/>
    </p:custDataLst>
    <p:extLst>
      <p:ext uri="{BB962C8B-B14F-4D97-AF65-F5344CB8AC3E}">
        <p14:creationId xmlns:p14="http://schemas.microsoft.com/office/powerpoint/2010/main" val="247633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449</Words>
  <Application>Microsoft Office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Lato</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Caitlin Bradbury</dc:creator>
  <cp:lastModifiedBy>Caitlin Bradbury</cp:lastModifiedBy>
  <cp:revision>1</cp:revision>
  <dcterms:created xsi:type="dcterms:W3CDTF">2024-06-10T16:19:49Z</dcterms:created>
  <dcterms:modified xsi:type="dcterms:W3CDTF">2024-06-10T16:20:33Z</dcterms:modified>
</cp:coreProperties>
</file>