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
  </p:notesMasterIdLst>
  <p:sldIdLst>
    <p:sldId id="2537" r:id="rId3"/>
    <p:sldId id="2868" r:id="rId4"/>
    <p:sldId id="2869" r:id="rId5"/>
    <p:sldId id="287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40" d="100"/>
          <a:sy n="40" d="100"/>
        </p:scale>
        <p:origin x="44"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B22BF-54EC-4491-B6C8-DD09B830A3D2}"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5E177-AE98-44E7-ABC8-D0EAA416BAE1}" type="slidenum">
              <a:rPr lang="en-US" smtClean="0"/>
              <a:t>‹#›</a:t>
            </a:fld>
            <a:endParaRPr lang="en-US"/>
          </a:p>
        </p:txBody>
      </p:sp>
    </p:spTree>
    <p:extLst>
      <p:ext uri="{BB962C8B-B14F-4D97-AF65-F5344CB8AC3E}">
        <p14:creationId xmlns:p14="http://schemas.microsoft.com/office/powerpoint/2010/main" val="3782631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Developed Procurement Training in Canvas-267 students and 70% have used the training (Sept). Add users as they are added to security group or upon request</a:t>
            </a:r>
          </a:p>
          <a:p>
            <a:pPr marL="0" indent="0">
              <a:buNone/>
            </a:pPr>
            <a:r>
              <a:rPr lang="en-US" dirty="0"/>
              <a:t>4 Modules </a:t>
            </a:r>
          </a:p>
          <a:p>
            <a:pPr marL="171450" indent="-171450">
              <a:buFont typeface="Arial" panose="020B0604020202020204" pitchFamily="34" charset="0"/>
              <a:buChar char="•"/>
            </a:pPr>
            <a:r>
              <a:rPr lang="en-US" dirty="0"/>
              <a:t>Purchasing 101- went over different types of requisitions, thresholds, exemptions, How to create that included screen shots, receipting and change orders</a:t>
            </a:r>
          </a:p>
          <a:p>
            <a:pPr marL="171450" indent="-171450">
              <a:buFont typeface="Arial" panose="020B0604020202020204" pitchFamily="34" charset="0"/>
              <a:buChar char="•"/>
            </a:pPr>
            <a:r>
              <a:rPr lang="en-US" dirty="0"/>
              <a:t>TCC Credit card Program- brief description of types of cards, spend limits, responsibilities, best practices., things we can and cant purchase How to request in Workday</a:t>
            </a:r>
          </a:p>
          <a:p>
            <a:pPr marL="171450" indent="-171450">
              <a:buFont typeface="Arial" panose="020B0604020202020204" pitchFamily="34" charset="0"/>
              <a:buChar char="•"/>
            </a:pPr>
            <a:r>
              <a:rPr lang="en-US" dirty="0"/>
              <a:t>Expense Card &amp; Travel- since this is our travel card correlates to travel. Went over rules of traveling ,spend authorizations, expense reports. Had to update when workday changes to Expenses Hub</a:t>
            </a:r>
          </a:p>
          <a:p>
            <a:pPr marL="171450" indent="-171450">
              <a:buFont typeface="Arial" panose="020B0604020202020204" pitchFamily="34" charset="0"/>
              <a:buChar char="•"/>
            </a:pPr>
            <a:r>
              <a:rPr lang="en-US" dirty="0"/>
              <a:t>Procurement card- step by step on how to verifying procurement card transactions.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Monthly Q&amp;A</a:t>
            </a:r>
          </a:p>
          <a:p>
            <a:pPr marL="171450" lvl="0" indent="-171450">
              <a:buFont typeface="Arial" panose="020B0604020202020204" pitchFamily="34" charset="0"/>
              <a:buChar char="•"/>
            </a:pPr>
            <a:r>
              <a:rPr lang="en-US" dirty="0"/>
              <a:t>Held 6 Town Halls since September 15</a:t>
            </a:r>
            <a:r>
              <a:rPr lang="en-US" baseline="30000" dirty="0"/>
              <a:t>th</a:t>
            </a:r>
            <a:r>
              <a:rPr lang="en-US" dirty="0"/>
              <a:t>.  Average 50-70 participants</a:t>
            </a:r>
          </a:p>
          <a:p>
            <a:pPr marL="171450" lvl="0" indent="-171450">
              <a:buFont typeface="Arial" panose="020B0604020202020204" pitchFamily="34" charset="0"/>
              <a:buChar char="•"/>
            </a:pPr>
            <a:r>
              <a:rPr lang="en-US" dirty="0"/>
              <a:t>Usually concentrate on 1-2 specific topics and then open it up to Q&amp;A.  </a:t>
            </a:r>
          </a:p>
          <a:p>
            <a:pPr marL="171450" lvl="0" indent="-171450">
              <a:buFont typeface="Arial" panose="020B0604020202020204" pitchFamily="34" charset="0"/>
              <a:buChar char="•"/>
            </a:pPr>
            <a:r>
              <a:rPr lang="en-US" dirty="0"/>
              <a:t>Wanted it to be interactive and time well spent</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In-Person Training</a:t>
            </a:r>
          </a:p>
          <a:p>
            <a:pPr marL="171450" lvl="0" indent="-171450">
              <a:buFont typeface="Arial" panose="020B0604020202020204" pitchFamily="34" charset="0"/>
              <a:buChar char="•"/>
            </a:pPr>
            <a:r>
              <a:rPr lang="en-US" dirty="0"/>
              <a:t>Student Services </a:t>
            </a:r>
          </a:p>
          <a:p>
            <a:pPr marL="171450" lvl="0" indent="-171450">
              <a:buFont typeface="Arial" panose="020B0604020202020204" pitchFamily="34" charset="0"/>
              <a:buChar char="•"/>
            </a:pPr>
            <a:r>
              <a:rPr lang="en-US" dirty="0" err="1"/>
              <a:t>FPSI</a:t>
            </a:r>
            <a:r>
              <a:rPr lang="en-US" dirty="0"/>
              <a:t> and DOC employees on schedule</a:t>
            </a:r>
          </a:p>
          <a:p>
            <a:pPr marL="171450" lvl="0" indent="-171450">
              <a:buFont typeface="Arial" panose="020B0604020202020204" pitchFamily="34" charset="0"/>
              <a:buChar char="•"/>
            </a:pPr>
            <a:r>
              <a:rPr lang="en-US" dirty="0"/>
              <a:t>Request from Institutional Effectiveness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Specialized Training</a:t>
            </a:r>
          </a:p>
          <a:p>
            <a:pPr marL="171450" lvl="0" indent="-171450">
              <a:buFont typeface="Arial" panose="020B0604020202020204" pitchFamily="34" charset="0"/>
              <a:buChar char="•"/>
            </a:pPr>
            <a:r>
              <a:rPr lang="en-US" dirty="0"/>
              <a:t>Moved Amazon to Punchout and held two training in October. Oct 20</a:t>
            </a:r>
            <a:r>
              <a:rPr lang="en-US" baseline="30000" dirty="0"/>
              <a:t>th</a:t>
            </a:r>
            <a:r>
              <a:rPr lang="en-US" dirty="0"/>
              <a:t> and Oct 24</a:t>
            </a:r>
          </a:p>
          <a:p>
            <a:pPr marL="171450" lvl="0" indent="-171450">
              <a:buFont typeface="Arial" panose="020B0604020202020204" pitchFamily="34" charset="0"/>
              <a:buChar char="•"/>
            </a:pPr>
            <a:r>
              <a:rPr lang="en-US" dirty="0"/>
              <a:t>Konica Minolta transition plan</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A32D1-ADE3-45D2-AD42-5629721813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96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charset="0"/>
              <a:buNone/>
            </a:pPr>
            <a:r>
              <a:rPr lang="en-US" altLang="en-US" b="0" dirty="0"/>
              <a:t>Update/Add- as College, state and federal policies change we will need to change the training. Also, as Workday has updates we will need to update as well. </a:t>
            </a:r>
          </a:p>
          <a:p>
            <a:pPr marL="0" indent="0">
              <a:buFont typeface="Arial" charset="0"/>
              <a:buNone/>
            </a:pPr>
            <a:endParaRPr lang="en-US" altLang="en-US" b="0" dirty="0"/>
          </a:p>
          <a:p>
            <a:pPr marL="0" indent="0">
              <a:buFont typeface="Arial" charset="0"/>
              <a:buNone/>
            </a:pPr>
            <a:r>
              <a:rPr lang="en-US" altLang="en-US" b="0" dirty="0"/>
              <a:t>Survey- work with IE to create a survey to gage the effectiveness of the training. We want this training to be effective and beneficial to the users.</a:t>
            </a:r>
          </a:p>
          <a:p>
            <a:pPr marL="0" indent="0">
              <a:buFont typeface="Arial" charset="0"/>
              <a:buNone/>
            </a:pPr>
            <a:endParaRPr lang="en-US" altLang="en-US" b="0" dirty="0"/>
          </a:p>
          <a:p>
            <a:pPr marL="0" indent="0">
              <a:buFont typeface="Arial" charset="0"/>
              <a:buNone/>
            </a:pPr>
            <a:r>
              <a:rPr lang="en-US" altLang="en-US" b="0" dirty="0"/>
              <a:t>BA-Currently there is not way to collect data on the effectiveness of the training, are there less “send backs”  See if we can develop a report that shows when the requisition process is sent back for correction. Then we can begin to develop baseline data and </a:t>
            </a:r>
            <a:r>
              <a:rPr lang="en-US" altLang="en-US" b="0"/>
              <a:t>compare.  If </a:t>
            </a:r>
            <a:r>
              <a:rPr lang="en-US" altLang="en-US" b="0" dirty="0"/>
              <a:t>its sent back for correction this is wasted time and resources, which cost the College money.</a:t>
            </a:r>
          </a:p>
          <a:p>
            <a:pPr marL="0" indent="0">
              <a:buFont typeface="Arial" charset="0"/>
              <a:buNone/>
            </a:pPr>
            <a:endParaRPr lang="en-US" altLang="en-US" b="0" dirty="0"/>
          </a:p>
          <a:p>
            <a:pPr marL="0" indent="0">
              <a:buFont typeface="Arial" charset="0"/>
              <a:buNone/>
            </a:pPr>
            <a:r>
              <a:rPr lang="en-US" altLang="en-US" b="0" dirty="0"/>
              <a:t> 100%- at minimum you should be required to take the procurement training in Canvas or lose your credit card/purchasing rights. </a:t>
            </a:r>
          </a:p>
          <a:p>
            <a:pPr marL="0" indent="0">
              <a:buFont typeface="Arial" charset="0"/>
              <a:buNone/>
            </a:pPr>
            <a:endParaRPr lang="en-US" altLang="en-US" b="0" dirty="0"/>
          </a:p>
          <a:p>
            <a:pPr marL="0" indent="0">
              <a:buFont typeface="Arial" charset="0"/>
              <a:buNone/>
            </a:pPr>
            <a:endParaRPr lang="en-US" altLang="en-US" b="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Template</a:t>
            </a:r>
          </a:p>
        </p:txBody>
      </p:sp>
    </p:spTree>
    <p:extLst>
      <p:ext uri="{BB962C8B-B14F-4D97-AF65-F5344CB8AC3E}">
        <p14:creationId xmlns:p14="http://schemas.microsoft.com/office/powerpoint/2010/main" val="268595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975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08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9080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2821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9094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8244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5072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3432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252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582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43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0493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0445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5959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5135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er - 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23EEA-EECB-4440-B1B7-C07312C74B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835"/>
            <a:ext cx="12192000" cy="887411"/>
          </a:xfrm>
          <a:prstGeom prst="rect">
            <a:avLst/>
          </a:prstGeom>
          <a:effectLst>
            <a:outerShdw blurRad="50800" dist="38100" dir="8100000" algn="tr" rotWithShape="0">
              <a:prstClr val="black">
                <a:alpha val="40000"/>
              </a:prstClr>
            </a:outerShdw>
          </a:effectLst>
        </p:spPr>
      </p:pic>
      <p:sp>
        <p:nvSpPr>
          <p:cNvPr id="3" name="Title 6">
            <a:extLst>
              <a:ext uri="{FF2B5EF4-FFF2-40B4-BE49-F238E27FC236}">
                <a16:creationId xmlns:a16="http://schemas.microsoft.com/office/drawing/2014/main" id="{00980522-1286-4201-B1D7-10907E438A9B}"/>
              </a:ext>
            </a:extLst>
          </p:cNvPr>
          <p:cNvSpPr>
            <a:spLocks noGrp="1"/>
          </p:cNvSpPr>
          <p:nvPr>
            <p:ph type="title" hasCustomPrompt="1"/>
          </p:nvPr>
        </p:nvSpPr>
        <p:spPr>
          <a:xfrm>
            <a:off x="3023626" y="279818"/>
            <a:ext cx="9168375" cy="471365"/>
          </a:xfrm>
          <a:prstGeom prst="rect">
            <a:avLst/>
          </a:prstGeom>
        </p:spPr>
        <p:txBody>
          <a:bodyPr anchor="ctr"/>
          <a:lstStyle>
            <a:lvl1pPr>
              <a:defRPr sz="3200" b="1">
                <a:solidFill>
                  <a:schemeClr val="bg1"/>
                </a:solidFill>
              </a:defRPr>
            </a:lvl1pPr>
          </a:lstStyle>
          <a:p>
            <a:r>
              <a:rPr lang="en-US">
                <a:solidFill>
                  <a:schemeClr val="bg1"/>
                </a:solidFill>
              </a:rPr>
              <a:t>Click to Edit Title</a:t>
            </a:r>
          </a:p>
        </p:txBody>
      </p:sp>
      <p:sp>
        <p:nvSpPr>
          <p:cNvPr id="8" name="Text Placeholder 7">
            <a:extLst>
              <a:ext uri="{FF2B5EF4-FFF2-40B4-BE49-F238E27FC236}">
                <a16:creationId xmlns:a16="http://schemas.microsoft.com/office/drawing/2014/main" id="{B5ABA3B2-F963-464F-BF49-A82B4AB7CE24}"/>
              </a:ext>
            </a:extLst>
          </p:cNvPr>
          <p:cNvSpPr>
            <a:spLocks noGrp="1"/>
          </p:cNvSpPr>
          <p:nvPr>
            <p:ph type="body" sz="quarter" idx="10"/>
          </p:nvPr>
        </p:nvSpPr>
        <p:spPr>
          <a:xfrm>
            <a:off x="1727200" y="2209800"/>
            <a:ext cx="8737600" cy="3657600"/>
          </a:xfrm>
          <a:prstGeom prst="rect">
            <a:avLst/>
          </a:prstGeom>
        </p:spPr>
        <p:txBody>
          <a:bodyPr/>
          <a:lstStyle>
            <a:lvl1pPr>
              <a:defRPr sz="3200">
                <a:solidFill>
                  <a:srgbClr val="6A737B"/>
                </a:solidFill>
              </a:defRPr>
            </a:lvl1pPr>
            <a:lvl2pPr marL="990575" indent="-380990">
              <a:buFont typeface="Courier New" panose="02070309020205020404" pitchFamily="49" charset="0"/>
              <a:buChar char="o"/>
              <a:defRPr sz="2667">
                <a:solidFill>
                  <a:srgbClr val="6A737B"/>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294884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tandard Presentation Slide">
    <p:spTree>
      <p:nvGrpSpPr>
        <p:cNvPr id="1" name=""/>
        <p:cNvGrpSpPr/>
        <p:nvPr/>
      </p:nvGrpSpPr>
      <p:grpSpPr>
        <a:xfrm>
          <a:off x="0" y="0"/>
          <a:ext cx="0" cy="0"/>
          <a:chOff x="0" y="0"/>
          <a:chExt cx="0" cy="0"/>
        </a:xfrm>
      </p:grpSpPr>
      <p:sp>
        <p:nvSpPr>
          <p:cNvPr id="15" name="Down Arrow Callout 17">
            <a:extLst>
              <a:ext uri="{FF2B5EF4-FFF2-40B4-BE49-F238E27FC236}">
                <a16:creationId xmlns:a16="http://schemas.microsoft.com/office/drawing/2014/main" id="{6AB66B01-202F-4433-8EA1-9E209CF97DD1}"/>
              </a:ext>
            </a:extLst>
          </p:cNvPr>
          <p:cNvSpPr/>
          <p:nvPr userDrawn="1"/>
        </p:nvSpPr>
        <p:spPr bwMode="auto">
          <a:xfrm>
            <a:off x="0" y="1"/>
            <a:ext cx="12192000" cy="1803399"/>
          </a:xfrm>
          <a:prstGeom prst="downArrowCallout">
            <a:avLst>
              <a:gd name="adj1" fmla="val 32676"/>
              <a:gd name="adj2" fmla="val 14109"/>
              <a:gd name="adj3" fmla="val 10498"/>
              <a:gd name="adj4" fmla="val 92638"/>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5" name="Group 24">
            <a:extLst>
              <a:ext uri="{FF2B5EF4-FFF2-40B4-BE49-F238E27FC236}">
                <a16:creationId xmlns:a16="http://schemas.microsoft.com/office/drawing/2014/main" id="{3064E3F3-6FD0-439F-B2F3-4750AF9A6C0C}"/>
              </a:ext>
            </a:extLst>
          </p:cNvPr>
          <p:cNvGrpSpPr/>
          <p:nvPr userDrawn="1"/>
        </p:nvGrpSpPr>
        <p:grpSpPr>
          <a:xfrm>
            <a:off x="5420764" y="6372127"/>
            <a:ext cx="1350472" cy="203200"/>
            <a:chOff x="4168751" y="2495551"/>
            <a:chExt cx="1012854" cy="152400"/>
          </a:xfrm>
        </p:grpSpPr>
        <p:sp>
          <p:nvSpPr>
            <p:cNvPr id="6" name="Oval 5">
              <a:extLst>
                <a:ext uri="{FF2B5EF4-FFF2-40B4-BE49-F238E27FC236}">
                  <a16:creationId xmlns:a16="http://schemas.microsoft.com/office/drawing/2014/main" id="{7DE66BD9-6B86-4491-BDBE-8D754F2C493F}"/>
                </a:ext>
              </a:extLst>
            </p:cNvPr>
            <p:cNvSpPr/>
            <p:nvPr/>
          </p:nvSpPr>
          <p:spPr>
            <a:xfrm>
              <a:off x="4598977" y="2495551"/>
              <a:ext cx="152400" cy="152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40000"/>
                    <a:lumOff val="60000"/>
                  </a:schemeClr>
                </a:solidFill>
              </a:endParaRPr>
            </a:p>
          </p:txBody>
        </p:sp>
        <p:sp>
          <p:nvSpPr>
            <p:cNvPr id="7" name="Oval 6">
              <a:extLst>
                <a:ext uri="{FF2B5EF4-FFF2-40B4-BE49-F238E27FC236}">
                  <a16:creationId xmlns:a16="http://schemas.microsoft.com/office/drawing/2014/main" id="{B6720488-7F5E-4E06-921C-D964AAAC01F6}"/>
                </a:ext>
              </a:extLst>
            </p:cNvPr>
            <p:cNvSpPr/>
            <p:nvPr/>
          </p:nvSpPr>
          <p:spPr>
            <a:xfrm flipV="1">
              <a:off x="48162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40000"/>
                    <a:lumOff val="60000"/>
                  </a:schemeClr>
                </a:solidFill>
              </a:endParaRPr>
            </a:p>
          </p:txBody>
        </p:sp>
        <p:sp>
          <p:nvSpPr>
            <p:cNvPr id="8" name="Oval 7">
              <a:extLst>
                <a:ext uri="{FF2B5EF4-FFF2-40B4-BE49-F238E27FC236}">
                  <a16:creationId xmlns:a16="http://schemas.microsoft.com/office/drawing/2014/main" id="{895718F9-DE8B-485D-AF59-F606C16D9F49}"/>
                </a:ext>
              </a:extLst>
            </p:cNvPr>
            <p:cNvSpPr/>
            <p:nvPr/>
          </p:nvSpPr>
          <p:spPr>
            <a:xfrm flipV="1">
              <a:off x="4434997" y="2522221"/>
              <a:ext cx="99060" cy="9906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40000"/>
                    <a:lumOff val="60000"/>
                  </a:schemeClr>
                </a:solidFill>
              </a:endParaRPr>
            </a:p>
          </p:txBody>
        </p:sp>
        <p:sp>
          <p:nvSpPr>
            <p:cNvPr id="9" name="Oval 8">
              <a:extLst>
                <a:ext uri="{FF2B5EF4-FFF2-40B4-BE49-F238E27FC236}">
                  <a16:creationId xmlns:a16="http://schemas.microsoft.com/office/drawing/2014/main" id="{8A3C9063-BAC0-4E5E-9AB4-DF148FC16858}"/>
                </a:ext>
              </a:extLst>
            </p:cNvPr>
            <p:cNvSpPr>
              <a:spLocks noChangeAspect="1"/>
            </p:cNvSpPr>
            <p:nvPr/>
          </p:nvSpPr>
          <p:spPr>
            <a:xfrm flipV="1">
              <a:off x="4980277"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40000"/>
                    <a:lumOff val="60000"/>
                  </a:schemeClr>
                </a:solidFill>
              </a:endParaRPr>
            </a:p>
          </p:txBody>
        </p:sp>
        <p:sp>
          <p:nvSpPr>
            <p:cNvPr id="10" name="Oval 9">
              <a:extLst>
                <a:ext uri="{FF2B5EF4-FFF2-40B4-BE49-F238E27FC236}">
                  <a16:creationId xmlns:a16="http://schemas.microsoft.com/office/drawing/2014/main" id="{C85B5834-AC1D-4DB5-8C2B-465A74C46891}"/>
                </a:ext>
              </a:extLst>
            </p:cNvPr>
            <p:cNvSpPr>
              <a:spLocks noChangeAspect="1"/>
            </p:cNvSpPr>
            <p:nvPr/>
          </p:nvSpPr>
          <p:spPr>
            <a:xfrm flipV="1">
              <a:off x="4289838" y="2531632"/>
              <a:ext cx="80239" cy="802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40000"/>
                    <a:lumOff val="60000"/>
                  </a:schemeClr>
                </a:solidFill>
              </a:endParaRPr>
            </a:p>
          </p:txBody>
        </p:sp>
        <p:sp>
          <p:nvSpPr>
            <p:cNvPr id="11" name="Oval 10">
              <a:extLst>
                <a:ext uri="{FF2B5EF4-FFF2-40B4-BE49-F238E27FC236}">
                  <a16:creationId xmlns:a16="http://schemas.microsoft.com/office/drawing/2014/main" id="{E08F86E3-CB6D-489A-87C6-E88452CBDA81}"/>
                </a:ext>
              </a:extLst>
            </p:cNvPr>
            <p:cNvSpPr>
              <a:spLocks noChangeAspect="1"/>
            </p:cNvSpPr>
            <p:nvPr/>
          </p:nvSpPr>
          <p:spPr>
            <a:xfrm flipV="1">
              <a:off x="5125438"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40000"/>
                    <a:lumOff val="60000"/>
                  </a:schemeClr>
                </a:solidFill>
              </a:endParaRPr>
            </a:p>
          </p:txBody>
        </p:sp>
        <p:sp>
          <p:nvSpPr>
            <p:cNvPr id="12" name="Oval 11">
              <a:extLst>
                <a:ext uri="{FF2B5EF4-FFF2-40B4-BE49-F238E27FC236}">
                  <a16:creationId xmlns:a16="http://schemas.microsoft.com/office/drawing/2014/main" id="{448EF16B-ED75-4F79-A907-36A21F27A988}"/>
                </a:ext>
              </a:extLst>
            </p:cNvPr>
            <p:cNvSpPr>
              <a:spLocks noChangeAspect="1"/>
            </p:cNvSpPr>
            <p:nvPr/>
          </p:nvSpPr>
          <p:spPr>
            <a:xfrm flipV="1">
              <a:off x="4168751" y="2543668"/>
              <a:ext cx="56167" cy="561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lumMod val="40000"/>
                    <a:lumOff val="60000"/>
                  </a:schemeClr>
                </a:solidFill>
              </a:endParaRPr>
            </a:p>
          </p:txBody>
        </p:sp>
      </p:grpSp>
      <p:sp>
        <p:nvSpPr>
          <p:cNvPr id="18" name="Text Placeholder 17">
            <a:extLst>
              <a:ext uri="{FF2B5EF4-FFF2-40B4-BE49-F238E27FC236}">
                <a16:creationId xmlns:a16="http://schemas.microsoft.com/office/drawing/2014/main" id="{80734850-CCE2-4825-BA39-32601A40E70C}"/>
              </a:ext>
            </a:extLst>
          </p:cNvPr>
          <p:cNvSpPr>
            <a:spLocks noGrp="1"/>
          </p:cNvSpPr>
          <p:nvPr>
            <p:ph type="body" sz="quarter" idx="11" hasCustomPrompt="1"/>
          </p:nvPr>
        </p:nvSpPr>
        <p:spPr>
          <a:xfrm>
            <a:off x="2235200" y="2109099"/>
            <a:ext cx="7721600" cy="1383464"/>
          </a:xfrm>
          <a:prstGeom prst="rect">
            <a:avLst/>
          </a:prstGeom>
        </p:spPr>
        <p:txBody>
          <a:bodyPr anchor="ctr"/>
          <a:lstStyle>
            <a:lvl1pPr marL="0" indent="0" algn="ctr">
              <a:buNone/>
              <a:defRPr sz="5867" b="1">
                <a:solidFill>
                  <a:srgbClr val="002B54"/>
                </a:solidFill>
                <a:latin typeface="+mj-lt"/>
              </a:defRPr>
            </a:lvl1pPr>
          </a:lstStyle>
          <a:p>
            <a:pPr lvl="0"/>
            <a:r>
              <a:rPr lang="en-US"/>
              <a:t>Agenda Item Name</a:t>
            </a:r>
          </a:p>
        </p:txBody>
      </p:sp>
      <p:sp>
        <p:nvSpPr>
          <p:cNvPr id="20" name="Text Placeholder 19">
            <a:extLst>
              <a:ext uri="{FF2B5EF4-FFF2-40B4-BE49-F238E27FC236}">
                <a16:creationId xmlns:a16="http://schemas.microsoft.com/office/drawing/2014/main" id="{D1E4F02D-E7F7-45FD-A4FB-135B2AB151C2}"/>
              </a:ext>
            </a:extLst>
          </p:cNvPr>
          <p:cNvSpPr>
            <a:spLocks noGrp="1"/>
          </p:cNvSpPr>
          <p:nvPr>
            <p:ph type="body" sz="quarter" idx="12" hasCustomPrompt="1"/>
          </p:nvPr>
        </p:nvSpPr>
        <p:spPr>
          <a:xfrm>
            <a:off x="2235200" y="3492563"/>
            <a:ext cx="7721600" cy="628619"/>
          </a:xfrm>
          <a:prstGeom prst="rect">
            <a:avLst/>
          </a:prstGeom>
        </p:spPr>
        <p:txBody>
          <a:bodyPr anchor="ctr"/>
          <a:lstStyle>
            <a:lvl1pPr marL="0" marR="0" indent="0" algn="ctr" defTabSz="1219170" rtl="0" eaLnBrk="1" fontAlgn="auto" latinLnBrk="0" hangingPunct="1">
              <a:lnSpc>
                <a:spcPct val="100000"/>
              </a:lnSpc>
              <a:spcBef>
                <a:spcPct val="20000"/>
              </a:spcBef>
              <a:spcAft>
                <a:spcPts val="0"/>
              </a:spcAft>
              <a:buClrTx/>
              <a:buSzTx/>
              <a:buFont typeface="Arial" pitchFamily="34" charset="0"/>
              <a:buNone/>
              <a:tabLst/>
              <a:defRPr kumimoji="0" lang="en-US" sz="3733" i="0" u="none" strike="noStrike" kern="1200" cap="none" spc="0" normalizeH="0" baseline="0" noProof="0" smtClean="0">
                <a:ln>
                  <a:noFill/>
                </a:ln>
                <a:solidFill>
                  <a:srgbClr val="6A737B"/>
                </a:solidFill>
                <a:effectLst/>
                <a:uLnTx/>
                <a:uFillTx/>
              </a:defRPr>
            </a:lvl1pPr>
          </a:lstStyle>
          <a:p>
            <a:pPr lvl="0"/>
            <a:r>
              <a:rPr lang="en-US"/>
              <a:t>Presenter Name</a:t>
            </a:r>
          </a:p>
        </p:txBody>
      </p:sp>
      <p:sp>
        <p:nvSpPr>
          <p:cNvPr id="17" name="Text Placeholder 19">
            <a:extLst>
              <a:ext uri="{FF2B5EF4-FFF2-40B4-BE49-F238E27FC236}">
                <a16:creationId xmlns:a16="http://schemas.microsoft.com/office/drawing/2014/main" id="{0141CD58-902C-4162-B5C2-99A5A0B6D48B}"/>
              </a:ext>
            </a:extLst>
          </p:cNvPr>
          <p:cNvSpPr>
            <a:spLocks noGrp="1"/>
          </p:cNvSpPr>
          <p:nvPr>
            <p:ph type="body" sz="quarter" idx="13" hasCustomPrompt="1"/>
          </p:nvPr>
        </p:nvSpPr>
        <p:spPr>
          <a:xfrm>
            <a:off x="2235200" y="4019581"/>
            <a:ext cx="7721600" cy="628619"/>
          </a:xfrm>
          <a:prstGeom prst="rect">
            <a:avLst/>
          </a:prstGeom>
        </p:spPr>
        <p:txBody>
          <a:bodyPr anchor="ctr"/>
          <a:lstStyle>
            <a:lvl1pPr marL="0" marR="0" indent="0" algn="ctr" defTabSz="1219170" rtl="0" eaLnBrk="1" fontAlgn="auto" latinLnBrk="0" hangingPunct="1">
              <a:lnSpc>
                <a:spcPct val="100000"/>
              </a:lnSpc>
              <a:spcBef>
                <a:spcPct val="20000"/>
              </a:spcBef>
              <a:spcAft>
                <a:spcPts val="0"/>
              </a:spcAft>
              <a:buClrTx/>
              <a:buSzTx/>
              <a:buFont typeface="Arial" pitchFamily="34" charset="0"/>
              <a:buNone/>
              <a:tabLst/>
              <a:defRPr kumimoji="0" lang="en-US" sz="2667" i="0" u="none" strike="noStrike" kern="1200" cap="none" spc="0" normalizeH="0" baseline="0" noProof="0" smtClean="0">
                <a:ln>
                  <a:noFill/>
                </a:ln>
                <a:solidFill>
                  <a:srgbClr val="6A737B"/>
                </a:solidFill>
                <a:effectLst/>
                <a:uLnTx/>
                <a:uFillTx/>
              </a:defRPr>
            </a:lvl1pPr>
          </a:lstStyle>
          <a:p>
            <a:pPr lvl="0"/>
            <a:r>
              <a:rPr lang="en-US"/>
              <a:t>Presenter Job Title</a:t>
            </a:r>
          </a:p>
        </p:txBody>
      </p:sp>
      <p:pic>
        <p:nvPicPr>
          <p:cNvPr id="14" name="Picture 13">
            <a:extLst>
              <a:ext uri="{FF2B5EF4-FFF2-40B4-BE49-F238E27FC236}">
                <a16:creationId xmlns:a16="http://schemas.microsoft.com/office/drawing/2014/main" id="{9F8A691C-AE2E-4A94-8A5B-02540024B5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 y="143227"/>
            <a:ext cx="1930400" cy="708485"/>
          </a:xfrm>
          <a:prstGeom prst="rect">
            <a:avLst/>
          </a:prstGeom>
        </p:spPr>
      </p:pic>
    </p:spTree>
    <p:extLst>
      <p:ext uri="{BB962C8B-B14F-4D97-AF65-F5344CB8AC3E}">
        <p14:creationId xmlns:p14="http://schemas.microsoft.com/office/powerpoint/2010/main" val="89104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189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226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731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224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613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978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95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t="25000"/>
          <a:stretch>
            <a:fillRect t="-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38628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t="25000"/>
          <a:stretch>
            <a:fillRect t="-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1960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hyperlink" Target="https://damaacademia.com/ajplsc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387E5C-08F6-495D-8CE3-0706F1301018}"/>
              </a:ext>
            </a:extLst>
          </p:cNvPr>
          <p:cNvSpPr/>
          <p:nvPr/>
        </p:nvSpPr>
        <p:spPr>
          <a:xfrm>
            <a:off x="5654532" y="2184499"/>
            <a:ext cx="597476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Dustin Frost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Director, Procurement and Auxiliary Services</a:t>
            </a:r>
          </a:p>
        </p:txBody>
      </p:sp>
      <p:pic>
        <p:nvPicPr>
          <p:cNvPr id="5" name="Picture 4">
            <a:extLst>
              <a:ext uri="{FF2B5EF4-FFF2-40B4-BE49-F238E27FC236}">
                <a16:creationId xmlns:a16="http://schemas.microsoft.com/office/drawing/2014/main" id="{740F8620-4C66-4DF6-B4FC-3230048A638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Lst>
          </a:blip>
          <a:srcRect l="9913" b="13645"/>
          <a:stretch/>
        </p:blipFill>
        <p:spPr>
          <a:xfrm>
            <a:off x="2357534" y="1290845"/>
            <a:ext cx="2834633" cy="313186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4668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2A58-3E95-4209-AC68-5BD7336C3F93}"/>
              </a:ext>
            </a:extLst>
          </p:cNvPr>
          <p:cNvSpPr>
            <a:spLocks noGrp="1"/>
          </p:cNvSpPr>
          <p:nvPr>
            <p:ph type="title"/>
          </p:nvPr>
        </p:nvSpPr>
        <p:spPr>
          <a:xfrm>
            <a:off x="372140" y="279818"/>
            <a:ext cx="7655441" cy="471365"/>
          </a:xfrm>
        </p:spPr>
        <p:txBody>
          <a:bodyPr>
            <a:noAutofit/>
          </a:bodyPr>
          <a:lstStyle/>
          <a:p>
            <a:pPr algn="r"/>
            <a:r>
              <a:rPr lang="en-US" dirty="0"/>
              <a:t>Capstone Focus</a:t>
            </a:r>
          </a:p>
        </p:txBody>
      </p:sp>
      <p:sp>
        <p:nvSpPr>
          <p:cNvPr id="3" name="Content Placeholder 2">
            <a:extLst>
              <a:ext uri="{FF2B5EF4-FFF2-40B4-BE49-F238E27FC236}">
                <a16:creationId xmlns:a16="http://schemas.microsoft.com/office/drawing/2014/main" id="{F312FC27-3147-4B75-825D-4D0A336B9B10}"/>
              </a:ext>
            </a:extLst>
          </p:cNvPr>
          <p:cNvSpPr>
            <a:spLocks noGrp="1"/>
          </p:cNvSpPr>
          <p:nvPr>
            <p:ph type="body" sz="quarter" idx="10"/>
          </p:nvPr>
        </p:nvSpPr>
        <p:spPr>
          <a:xfrm>
            <a:off x="590027" y="1417375"/>
            <a:ext cx="5164162" cy="4846674"/>
          </a:xfrm>
        </p:spPr>
        <p:txBody>
          <a:bodyPr>
            <a:normAutofit/>
          </a:bodyPr>
          <a:lstStyle/>
          <a:p>
            <a:pPr marL="0" indent="0">
              <a:buNone/>
            </a:pPr>
            <a:r>
              <a:rPr lang="en-US" sz="2400" b="1" dirty="0">
                <a:solidFill>
                  <a:srgbClr val="002060"/>
                </a:solidFill>
              </a:rPr>
              <a:t>Project Description:</a:t>
            </a:r>
          </a:p>
          <a:p>
            <a:pPr marL="0" indent="0">
              <a:buNone/>
            </a:pPr>
            <a:r>
              <a:rPr lang="en-US" sz="1800" dirty="0">
                <a:solidFill>
                  <a:schemeClr val="tx1"/>
                </a:solidFill>
              </a:rPr>
              <a:t>Implement a</a:t>
            </a:r>
            <a:r>
              <a:rPr lang="en-US" sz="1800" b="1" dirty="0">
                <a:solidFill>
                  <a:schemeClr val="tx1"/>
                </a:solidFill>
              </a:rPr>
              <a:t> training program that specializes in all things purchasing related. </a:t>
            </a:r>
            <a:r>
              <a:rPr lang="en-US" sz="1800" dirty="0">
                <a:solidFill>
                  <a:schemeClr val="tx1"/>
                </a:solidFill>
              </a:rPr>
              <a:t>Emphasis was placed on bringing awareness to the rules and regulations of Tallahassee Community College, the State of Florida, and Federal purchasing guidelines. Additional emphasis was placed on Workday business processes.</a:t>
            </a:r>
          </a:p>
          <a:p>
            <a:pPr marL="0" indent="0">
              <a:buNone/>
            </a:pPr>
            <a:endParaRPr lang="en-US" sz="1800" dirty="0">
              <a:solidFill>
                <a:schemeClr val="tx1"/>
              </a:solidFill>
            </a:endParaRPr>
          </a:p>
          <a:p>
            <a:pPr marL="0" indent="0">
              <a:buNone/>
            </a:pPr>
            <a:endParaRPr lang="en-US" sz="1800" dirty="0">
              <a:solidFill>
                <a:schemeClr val="tx1"/>
              </a:solidFill>
            </a:endParaRPr>
          </a:p>
        </p:txBody>
      </p:sp>
      <p:sp>
        <p:nvSpPr>
          <p:cNvPr id="4" name="Title 1">
            <a:extLst>
              <a:ext uri="{FF2B5EF4-FFF2-40B4-BE49-F238E27FC236}">
                <a16:creationId xmlns:a16="http://schemas.microsoft.com/office/drawing/2014/main" id="{FAF11073-6045-4E32-91E2-8276819515B6}"/>
              </a:ext>
            </a:extLst>
          </p:cNvPr>
          <p:cNvSpPr txBox="1">
            <a:spLocks/>
          </p:cNvSpPr>
          <p:nvPr/>
        </p:nvSpPr>
        <p:spPr>
          <a:xfrm>
            <a:off x="0" y="-1"/>
            <a:ext cx="12192000" cy="1137557"/>
          </a:xfrm>
          <a:prstGeom prst="rect">
            <a:avLst/>
          </a:prstGeom>
          <a:solidFill>
            <a:srgbClr val="0C0E60"/>
          </a:solidFill>
        </p:spPr>
        <p:txBody>
          <a:bodyPr vert="horz" lIns="91440" tIns="45720" rIns="91440" bIns="45720" rtlCol="0" anchor="ctr">
            <a:normAutofit/>
          </a:bodyPr>
          <a:lstStyle>
            <a:lvl1pPr algn="ctr" defTabSz="609630" rtl="0" eaLnBrk="1" latinLnBrk="0" hangingPunct="1">
              <a:spcBef>
                <a:spcPct val="0"/>
              </a:spcBef>
              <a:buNone/>
              <a:defRPr sz="3200" b="1" kern="1200">
                <a:solidFill>
                  <a:schemeClr val="bg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j-ea"/>
                <a:cs typeface="+mj-cs"/>
              </a:rPr>
              <a:t>Capstone Overview</a:t>
            </a:r>
          </a:p>
        </p:txBody>
      </p:sp>
      <p:sp>
        <p:nvSpPr>
          <p:cNvPr id="5" name="TextBox 4">
            <a:extLst>
              <a:ext uri="{FF2B5EF4-FFF2-40B4-BE49-F238E27FC236}">
                <a16:creationId xmlns:a16="http://schemas.microsoft.com/office/drawing/2014/main" id="{92E45656-1E6D-4E25-A991-B37CCF72F7F6}"/>
              </a:ext>
            </a:extLst>
          </p:cNvPr>
          <p:cNvSpPr txBox="1"/>
          <p:nvPr/>
        </p:nvSpPr>
        <p:spPr>
          <a:xfrm>
            <a:off x="6174378" y="1417375"/>
            <a:ext cx="5079274" cy="4093428"/>
          </a:xfrm>
          <a:prstGeom prst="rect">
            <a:avLst/>
          </a:prstGeom>
          <a:solidFill>
            <a:srgbClr val="25437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Calibri"/>
                <a:ea typeface="+mn-ea"/>
                <a:cs typeface="+mn-cs"/>
              </a:rPr>
              <a:t>Rationale (the WHY):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When employees have </a:t>
            </a:r>
            <a:r>
              <a:rPr kumimoji="0" lang="en-US" sz="2000" b="1" i="0" u="none" strike="noStrike" kern="1200" cap="none" spc="0" normalizeH="0" baseline="0" noProof="0" dirty="0">
                <a:ln>
                  <a:noFill/>
                </a:ln>
                <a:solidFill>
                  <a:prstClr val="white"/>
                </a:solidFill>
                <a:effectLst/>
                <a:uLnTx/>
                <a:uFillTx/>
                <a:latin typeface="Calibri"/>
                <a:ea typeface="+mn-ea"/>
                <a:cs typeface="+mn-cs"/>
              </a:rPr>
              <a:t>access to resources and training</a:t>
            </a:r>
            <a:r>
              <a:rPr kumimoji="0" lang="en-US" sz="2000" b="0" i="0" u="none" strike="noStrike" kern="1200" cap="none" spc="0" normalizeH="0" baseline="0" noProof="0" dirty="0">
                <a:ln>
                  <a:noFill/>
                </a:ln>
                <a:solidFill>
                  <a:prstClr val="white"/>
                </a:solidFill>
                <a:effectLst/>
                <a:uLnTx/>
                <a:uFillTx/>
                <a:latin typeface="Calibri"/>
                <a:ea typeface="+mn-ea"/>
                <a:cs typeface="+mn-cs"/>
              </a:rPr>
              <a:t> they will be able to:</a:t>
            </a:r>
          </a:p>
          <a:p>
            <a:pPr marL="512763"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Make </a:t>
            </a:r>
            <a:r>
              <a:rPr kumimoji="0" lang="en-US" sz="2000" b="1" i="0" u="none" strike="noStrike" kern="1200" cap="none" spc="0" normalizeH="0" baseline="0" noProof="0" dirty="0">
                <a:ln>
                  <a:noFill/>
                </a:ln>
                <a:solidFill>
                  <a:srgbClr val="FFC000"/>
                </a:solidFill>
                <a:effectLst/>
                <a:uLnTx/>
                <a:uFillTx/>
                <a:latin typeface="Calibri"/>
                <a:ea typeface="+mn-ea"/>
                <a:cs typeface="+mn-cs"/>
              </a:rPr>
              <a:t>sound purchasing decisions </a:t>
            </a:r>
            <a:r>
              <a:rPr kumimoji="0" lang="en-US" sz="2000" b="0" i="0" u="none" strike="noStrike" kern="1200" cap="none" spc="0" normalizeH="0" baseline="0" noProof="0" dirty="0">
                <a:ln>
                  <a:noFill/>
                </a:ln>
                <a:solidFill>
                  <a:prstClr val="white"/>
                </a:solidFill>
                <a:effectLst/>
                <a:uLnTx/>
                <a:uFillTx/>
                <a:latin typeface="Calibri"/>
                <a:ea typeface="+mn-ea"/>
                <a:cs typeface="+mn-cs"/>
              </a:rPr>
              <a:t>that follow all necessary guidelines.</a:t>
            </a:r>
          </a:p>
          <a:p>
            <a:pPr marL="512763"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FFC000"/>
                </a:solidFill>
                <a:effectLst/>
                <a:uLnTx/>
                <a:uFillTx/>
                <a:latin typeface="Calibri"/>
                <a:ea typeface="+mn-ea"/>
                <a:cs typeface="+mn-cs"/>
              </a:rPr>
              <a:t>Understand the entire purchasing process </a:t>
            </a:r>
            <a:r>
              <a:rPr kumimoji="0" lang="en-US" sz="2000" b="0" i="0" u="none" strike="noStrike" kern="1200" cap="none" spc="0" normalizeH="0" baseline="0" noProof="0" dirty="0">
                <a:ln>
                  <a:noFill/>
                </a:ln>
                <a:solidFill>
                  <a:prstClr val="white"/>
                </a:solidFill>
                <a:effectLst/>
                <a:uLnTx/>
                <a:uFillTx/>
                <a:latin typeface="Calibri"/>
                <a:ea typeface="+mn-ea"/>
                <a:cs typeface="+mn-cs"/>
              </a:rPr>
              <a:t>from start to finish more confidently, efficiently, and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In the end this assures that the College is being a responsible financial steward.</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65653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348FEF-C850-4A2D-A0F7-543289DCD317}"/>
              </a:ext>
            </a:extLst>
          </p:cNvPr>
          <p:cNvPicPr>
            <a:picLocks noChangeAspect="1"/>
          </p:cNvPicPr>
          <p:nvPr/>
        </p:nvPicPr>
        <p:blipFill>
          <a:blip r:embed="rId3"/>
          <a:stretch>
            <a:fillRect/>
          </a:stretch>
        </p:blipFill>
        <p:spPr>
          <a:xfrm>
            <a:off x="545432" y="1480249"/>
            <a:ext cx="4408620" cy="2433092"/>
          </a:xfrm>
          <a:prstGeom prst="rect">
            <a:avLst/>
          </a:prstGeom>
        </p:spPr>
      </p:pic>
      <p:sp>
        <p:nvSpPr>
          <p:cNvPr id="5" name="Title 1">
            <a:extLst>
              <a:ext uri="{FF2B5EF4-FFF2-40B4-BE49-F238E27FC236}">
                <a16:creationId xmlns:a16="http://schemas.microsoft.com/office/drawing/2014/main" id="{0D10B367-254F-4559-A8A3-75565A75037B}"/>
              </a:ext>
            </a:extLst>
          </p:cNvPr>
          <p:cNvSpPr txBox="1">
            <a:spLocks/>
          </p:cNvSpPr>
          <p:nvPr/>
        </p:nvSpPr>
        <p:spPr>
          <a:xfrm>
            <a:off x="0" y="-1"/>
            <a:ext cx="12192000" cy="1137557"/>
          </a:xfrm>
          <a:prstGeom prst="rect">
            <a:avLst/>
          </a:prstGeom>
          <a:solidFill>
            <a:srgbClr val="0C0E60"/>
          </a:solidFill>
        </p:spPr>
        <p:txBody>
          <a:bodyPr vert="horz" lIns="91440" tIns="45720" rIns="91440" bIns="45720" rtlCol="0" anchor="ctr">
            <a:normAutofit/>
          </a:bodyPr>
          <a:lstStyle>
            <a:lvl1pPr algn="ctr" defTabSz="609630" rtl="0" eaLnBrk="1" latinLnBrk="0" hangingPunct="1">
              <a:spcBef>
                <a:spcPct val="0"/>
              </a:spcBef>
              <a:buNone/>
              <a:defRPr sz="3200" b="1" kern="1200">
                <a:solidFill>
                  <a:schemeClr val="bg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j-ea"/>
                <a:cs typeface="+mj-cs"/>
              </a:rPr>
              <a:t>Capstone Results</a:t>
            </a:r>
          </a:p>
        </p:txBody>
      </p:sp>
      <p:pic>
        <p:nvPicPr>
          <p:cNvPr id="9" name="Picture 8">
            <a:extLst>
              <a:ext uri="{FF2B5EF4-FFF2-40B4-BE49-F238E27FC236}">
                <a16:creationId xmlns:a16="http://schemas.microsoft.com/office/drawing/2014/main" id="{E2CA66BE-CD3B-4962-9EEF-F96D3CBB2752}"/>
              </a:ext>
            </a:extLst>
          </p:cNvPr>
          <p:cNvPicPr>
            <a:picLocks noChangeAspect="1"/>
          </p:cNvPicPr>
          <p:nvPr/>
        </p:nvPicPr>
        <p:blipFill>
          <a:blip r:embed="rId4"/>
          <a:stretch>
            <a:fillRect/>
          </a:stretch>
        </p:blipFill>
        <p:spPr>
          <a:xfrm>
            <a:off x="6709611" y="3264716"/>
            <a:ext cx="4936957" cy="2584265"/>
          </a:xfrm>
          <a:prstGeom prst="rect">
            <a:avLst/>
          </a:prstGeom>
        </p:spPr>
      </p:pic>
      <p:sp>
        <p:nvSpPr>
          <p:cNvPr id="11" name="TextBox 10">
            <a:extLst>
              <a:ext uri="{FF2B5EF4-FFF2-40B4-BE49-F238E27FC236}">
                <a16:creationId xmlns:a16="http://schemas.microsoft.com/office/drawing/2014/main" id="{DF198189-1F5F-41C3-8841-2CDD3BD81593}"/>
              </a:ext>
            </a:extLst>
          </p:cNvPr>
          <p:cNvSpPr txBox="1"/>
          <p:nvPr/>
        </p:nvSpPr>
        <p:spPr>
          <a:xfrm>
            <a:off x="5723021" y="1347537"/>
            <a:ext cx="634705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The</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prstClr val="black"/>
                </a:solidFill>
                <a:effectLst/>
                <a:uLnTx/>
                <a:uFillTx/>
                <a:latin typeface="Calibri"/>
                <a:ea typeface="+mn-ea"/>
                <a:cs typeface="+mn-cs"/>
              </a:rPr>
              <a:t>Plan</a:t>
            </a:r>
          </a:p>
          <a:p>
            <a:pPr marL="28257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Develop Canvas Training Module</a:t>
            </a:r>
          </a:p>
          <a:p>
            <a:pPr marL="28257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Create Microsoft Teams Group/Email Listserv for communications</a:t>
            </a:r>
          </a:p>
          <a:p>
            <a:pPr marL="28257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Hold monthly or every other month Q&amp;A/Town Hall meeting via Teams</a:t>
            </a:r>
          </a:p>
          <a:p>
            <a:pPr marL="28257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Provide In-person Departmental Training on request</a:t>
            </a:r>
          </a:p>
          <a:p>
            <a:pPr marL="28257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Provide specialized Training on Punchout Suppliers</a:t>
            </a:r>
          </a:p>
        </p:txBody>
      </p:sp>
      <p:sp>
        <p:nvSpPr>
          <p:cNvPr id="12" name="TextBox 11">
            <a:extLst>
              <a:ext uri="{FF2B5EF4-FFF2-40B4-BE49-F238E27FC236}">
                <a16:creationId xmlns:a16="http://schemas.microsoft.com/office/drawing/2014/main" id="{0FF9AB50-644B-4633-8413-3C0355E3D335}"/>
              </a:ext>
            </a:extLst>
          </p:cNvPr>
          <p:cNvSpPr txBox="1"/>
          <p:nvPr/>
        </p:nvSpPr>
        <p:spPr>
          <a:xfrm>
            <a:off x="1997930" y="4094655"/>
            <a:ext cx="454656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Results</a:t>
            </a:r>
          </a:p>
          <a:p>
            <a:pPr marL="28257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70%</a:t>
            </a:r>
            <a:r>
              <a:rPr kumimoji="0" lang="en-US" sz="1600" b="0" i="0" u="none" strike="noStrike" kern="1200" cap="none" spc="0" normalizeH="0" baseline="0" noProof="0" dirty="0">
                <a:ln>
                  <a:noFill/>
                </a:ln>
                <a:solidFill>
                  <a:prstClr val="black"/>
                </a:solidFill>
                <a:effectLst/>
                <a:uLnTx/>
                <a:uFillTx/>
                <a:latin typeface="Calibri"/>
                <a:ea typeface="+mn-ea"/>
                <a:cs typeface="+mn-cs"/>
              </a:rPr>
              <a:t> have taken Canvas Training</a:t>
            </a:r>
          </a:p>
          <a:p>
            <a:pPr marL="28257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6 Q&amp;A</a:t>
            </a:r>
            <a:r>
              <a:rPr kumimoji="0" lang="en-US" sz="1600" b="0" i="0" u="none" strike="noStrike" kern="1200" cap="none" spc="0" normalizeH="0" baseline="0" noProof="0" dirty="0">
                <a:ln>
                  <a:noFill/>
                </a:ln>
                <a:solidFill>
                  <a:prstClr val="black"/>
                </a:solidFill>
                <a:effectLst/>
                <a:uLnTx/>
                <a:uFillTx/>
                <a:latin typeface="Calibri"/>
                <a:ea typeface="+mn-ea"/>
                <a:cs typeface="+mn-cs"/>
              </a:rPr>
              <a:t>/Town Halls Sessions </a:t>
            </a:r>
            <a:r>
              <a:rPr kumimoji="0" lang="en-US" sz="1600" b="1" i="0" u="none" strike="noStrike" kern="1200" cap="none" spc="0" normalizeH="0" baseline="0" noProof="0" dirty="0">
                <a:ln>
                  <a:noFill/>
                </a:ln>
                <a:solidFill>
                  <a:prstClr val="black"/>
                </a:solidFill>
                <a:effectLst/>
                <a:uLnTx/>
                <a:uFillTx/>
                <a:latin typeface="Calibri"/>
                <a:ea typeface="+mn-ea"/>
                <a:cs typeface="+mn-cs"/>
              </a:rPr>
              <a:t>avg 50-60 attendees</a:t>
            </a:r>
          </a:p>
          <a:p>
            <a:pPr marL="28257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 in-person Departmental Training</a:t>
            </a:r>
            <a:r>
              <a:rPr kumimoji="0" lang="en-US" sz="1600" b="0" i="0" u="none" strike="noStrike" kern="1200" cap="none" spc="0" normalizeH="0" baseline="0" noProof="0" dirty="0">
                <a:ln>
                  <a:noFill/>
                </a:ln>
                <a:solidFill>
                  <a:prstClr val="black"/>
                </a:solidFill>
                <a:effectLst/>
                <a:uLnTx/>
                <a:uFillTx/>
                <a:latin typeface="Calibri"/>
                <a:ea typeface="+mn-ea"/>
                <a:cs typeface="+mn-cs"/>
              </a:rPr>
              <a:t>, 2 scheduled, 1 requested but not scheduled yet</a:t>
            </a:r>
          </a:p>
          <a:p>
            <a:pPr marL="28257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3 specialized trainings </a:t>
            </a:r>
            <a:r>
              <a:rPr kumimoji="0" lang="en-US" sz="1600" b="0" i="0" u="none" strike="noStrike" kern="1200" cap="none" spc="0" normalizeH="0" baseline="0" noProof="0" dirty="0">
                <a:ln>
                  <a:noFill/>
                </a:ln>
                <a:solidFill>
                  <a:prstClr val="black"/>
                </a:solidFill>
                <a:effectLst/>
                <a:uLnTx/>
                <a:uFillTx/>
                <a:latin typeface="Calibri"/>
                <a:ea typeface="+mn-ea"/>
                <a:cs typeface="+mn-cs"/>
              </a:rPr>
              <a:t>for Punchout, additional forthcoming</a:t>
            </a:r>
          </a:p>
        </p:txBody>
      </p:sp>
    </p:spTree>
    <p:extLst>
      <p:ext uri="{BB962C8B-B14F-4D97-AF65-F5344CB8AC3E}">
        <p14:creationId xmlns:p14="http://schemas.microsoft.com/office/powerpoint/2010/main" val="357595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47AF-75E7-4A90-8A9A-902A5F65BC9A}"/>
              </a:ext>
            </a:extLst>
          </p:cNvPr>
          <p:cNvSpPr>
            <a:spLocks noGrp="1"/>
          </p:cNvSpPr>
          <p:nvPr>
            <p:ph type="title"/>
          </p:nvPr>
        </p:nvSpPr>
        <p:spPr/>
        <p:txBody>
          <a:bodyPr>
            <a:normAutofit fontScale="90000"/>
          </a:bodyPr>
          <a:lstStyle/>
          <a:p>
            <a:r>
              <a:rPr lang="en-US" dirty="0"/>
              <a:t>SUGGESTIONS FOR FURTHER RESEARCH</a:t>
            </a:r>
          </a:p>
        </p:txBody>
      </p:sp>
      <p:sp>
        <p:nvSpPr>
          <p:cNvPr id="3" name="Text Placeholder 2">
            <a:extLst>
              <a:ext uri="{FF2B5EF4-FFF2-40B4-BE49-F238E27FC236}">
                <a16:creationId xmlns:a16="http://schemas.microsoft.com/office/drawing/2014/main" id="{5714188C-50CB-4E31-BA46-EAD07726A905}"/>
              </a:ext>
            </a:extLst>
          </p:cNvPr>
          <p:cNvSpPr>
            <a:spLocks noGrp="1"/>
          </p:cNvSpPr>
          <p:nvPr>
            <p:ph type="body" sz="quarter" idx="10"/>
          </p:nvPr>
        </p:nvSpPr>
        <p:spPr>
          <a:xfrm>
            <a:off x="788284" y="1687450"/>
            <a:ext cx="5238999" cy="3010934"/>
          </a:xfrm>
        </p:spPr>
        <p:txBody>
          <a:bodyPr anchor="t">
            <a:normAutofit fontScale="85000" lnSpcReduction="10000"/>
          </a:bodyPr>
          <a:lstStyle/>
          <a:p>
            <a:r>
              <a:rPr lang="en-US" sz="2400" b="1" dirty="0">
                <a:solidFill>
                  <a:schemeClr val="tx1"/>
                </a:solidFill>
              </a:rPr>
              <a:t>Continue to update </a:t>
            </a:r>
            <a:r>
              <a:rPr lang="en-US" sz="2400" dirty="0">
                <a:solidFill>
                  <a:schemeClr val="tx1"/>
                </a:solidFill>
              </a:rPr>
              <a:t>current Canvas Procurement training </a:t>
            </a:r>
          </a:p>
          <a:p>
            <a:r>
              <a:rPr lang="en-US" sz="2400" b="1" dirty="0">
                <a:solidFill>
                  <a:schemeClr val="tx1"/>
                </a:solidFill>
              </a:rPr>
              <a:t>Add additional </a:t>
            </a:r>
            <a:r>
              <a:rPr lang="en-US" sz="2400" dirty="0">
                <a:solidFill>
                  <a:schemeClr val="tx1"/>
                </a:solidFill>
              </a:rPr>
              <a:t>Canvas Procurement </a:t>
            </a:r>
            <a:r>
              <a:rPr lang="en-US" sz="2400" b="1" dirty="0">
                <a:solidFill>
                  <a:schemeClr val="tx1"/>
                </a:solidFill>
              </a:rPr>
              <a:t>training</a:t>
            </a:r>
            <a:r>
              <a:rPr lang="en-US" sz="2400" dirty="0">
                <a:solidFill>
                  <a:schemeClr val="tx1"/>
                </a:solidFill>
              </a:rPr>
              <a:t> modules</a:t>
            </a:r>
          </a:p>
          <a:p>
            <a:r>
              <a:rPr lang="en-US" sz="2400" dirty="0">
                <a:solidFill>
                  <a:schemeClr val="tx1"/>
                </a:solidFill>
              </a:rPr>
              <a:t>Send out an </a:t>
            </a:r>
            <a:r>
              <a:rPr lang="en-US" sz="2400" b="1" dirty="0">
                <a:solidFill>
                  <a:schemeClr val="tx1"/>
                </a:solidFill>
              </a:rPr>
              <a:t>end-of-year survey </a:t>
            </a:r>
            <a:r>
              <a:rPr lang="en-US" sz="2400" dirty="0">
                <a:solidFill>
                  <a:schemeClr val="tx1"/>
                </a:solidFill>
              </a:rPr>
              <a:t>to Teams group</a:t>
            </a:r>
          </a:p>
          <a:p>
            <a:r>
              <a:rPr lang="en-US" sz="2400" b="1" dirty="0">
                <a:solidFill>
                  <a:schemeClr val="tx1"/>
                </a:solidFill>
              </a:rPr>
              <a:t>Work with Business Analysts </a:t>
            </a:r>
            <a:r>
              <a:rPr lang="en-US" sz="2400" dirty="0">
                <a:solidFill>
                  <a:schemeClr val="tx1"/>
                </a:solidFill>
              </a:rPr>
              <a:t>to capture data on business process steps</a:t>
            </a:r>
          </a:p>
          <a:p>
            <a:r>
              <a:rPr lang="en-US" sz="2400" b="1" dirty="0">
                <a:solidFill>
                  <a:schemeClr val="tx1"/>
                </a:solidFill>
              </a:rPr>
              <a:t>Require 100% participation </a:t>
            </a:r>
            <a:r>
              <a:rPr lang="en-US" sz="2400" dirty="0">
                <a:solidFill>
                  <a:schemeClr val="tx1"/>
                </a:solidFill>
              </a:rPr>
              <a:t>in Canvas training</a:t>
            </a:r>
          </a:p>
          <a:p>
            <a:endParaRPr lang="en-US" dirty="0">
              <a:solidFill>
                <a:schemeClr val="tx1"/>
              </a:solidFill>
            </a:endParaRPr>
          </a:p>
          <a:p>
            <a:endParaRPr lang="en-US" dirty="0"/>
          </a:p>
        </p:txBody>
      </p:sp>
      <p:sp>
        <p:nvSpPr>
          <p:cNvPr id="4" name="Title 1">
            <a:extLst>
              <a:ext uri="{FF2B5EF4-FFF2-40B4-BE49-F238E27FC236}">
                <a16:creationId xmlns:a16="http://schemas.microsoft.com/office/drawing/2014/main" id="{0BE20621-1C0A-4C13-AC38-35359B4752F0}"/>
              </a:ext>
            </a:extLst>
          </p:cNvPr>
          <p:cNvSpPr txBox="1">
            <a:spLocks/>
          </p:cNvSpPr>
          <p:nvPr/>
        </p:nvSpPr>
        <p:spPr>
          <a:xfrm>
            <a:off x="0" y="-1"/>
            <a:ext cx="12192000" cy="1137557"/>
          </a:xfrm>
          <a:prstGeom prst="rect">
            <a:avLst/>
          </a:prstGeom>
          <a:solidFill>
            <a:srgbClr val="0C0E60"/>
          </a:solidFill>
        </p:spPr>
        <p:txBody>
          <a:bodyPr vert="horz" lIns="91440" tIns="45720" rIns="91440" bIns="45720" rtlCol="0" anchor="ctr">
            <a:normAutofit/>
          </a:bodyPr>
          <a:lstStyle>
            <a:lvl1pPr algn="ctr" defTabSz="609630" rtl="0" eaLnBrk="1" latinLnBrk="0" hangingPunct="1">
              <a:spcBef>
                <a:spcPct val="0"/>
              </a:spcBef>
              <a:buNone/>
              <a:defRPr sz="3200" b="1" kern="1200">
                <a:solidFill>
                  <a:schemeClr val="bg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j-ea"/>
                <a:cs typeface="+mj-cs"/>
              </a:rPr>
              <a:t>Suggestions for the Future</a:t>
            </a:r>
          </a:p>
        </p:txBody>
      </p:sp>
      <p:pic>
        <p:nvPicPr>
          <p:cNvPr id="6" name="Picture 5">
            <a:extLst>
              <a:ext uri="{FF2B5EF4-FFF2-40B4-BE49-F238E27FC236}">
                <a16:creationId xmlns:a16="http://schemas.microsoft.com/office/drawing/2014/main" id="{D79F5A08-612A-483E-A460-0F20CE70A4B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27283" y="1489220"/>
            <a:ext cx="5819775" cy="2857500"/>
          </a:xfrm>
          <a:prstGeom prst="rect">
            <a:avLst/>
          </a:prstGeom>
        </p:spPr>
      </p:pic>
    </p:spTree>
    <p:extLst>
      <p:ext uri="{BB962C8B-B14F-4D97-AF65-F5344CB8AC3E}">
        <p14:creationId xmlns:p14="http://schemas.microsoft.com/office/powerpoint/2010/main" val="672036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623</Words>
  <Application>Microsoft Office PowerPoint</Application>
  <PresentationFormat>Widescreen</PresentationFormat>
  <Paragraphs>62</Paragraphs>
  <Slides>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Aptos</vt:lpstr>
      <vt:lpstr>Arial</vt:lpstr>
      <vt:lpstr>Calibri</vt:lpstr>
      <vt:lpstr>Courier New</vt:lpstr>
      <vt:lpstr>Wingdings</vt:lpstr>
      <vt:lpstr>1_Office Theme</vt:lpstr>
      <vt:lpstr>3_Office Theme</vt:lpstr>
      <vt:lpstr>PowerPoint Presentation</vt:lpstr>
      <vt:lpstr>Capstone Focus</vt:lpstr>
      <vt:lpstr>PowerPoint Presentation</vt:lpstr>
      <vt:lpstr>SUGGESTIONS FOR FURTHER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Caitlin Bradbury</dc:creator>
  <cp:lastModifiedBy>Caitlin Bradbury</cp:lastModifiedBy>
  <cp:revision>1</cp:revision>
  <dcterms:created xsi:type="dcterms:W3CDTF">2024-06-11T02:31:40Z</dcterms:created>
  <dcterms:modified xsi:type="dcterms:W3CDTF">2024-06-11T02:32:24Z</dcterms:modified>
</cp:coreProperties>
</file>