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7"/>
  </p:notesMasterIdLst>
  <p:sldIdLst>
    <p:sldId id="2747" r:id="rId3"/>
    <p:sldId id="2748" r:id="rId4"/>
    <p:sldId id="2827" r:id="rId5"/>
    <p:sldId id="282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40" d="100"/>
          <a:sy n="40" d="100"/>
        </p:scale>
        <p:origin x="4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40513-EE87-4427-9426-1A57B2EE6FA1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73EFF-E634-49DA-B488-F90AE7F1B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86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81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2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15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- Footer">
  <p:cSld name="Header - Foot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835"/>
            <a:ext cx="12192000" cy="887411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pic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3023626" y="279818"/>
            <a:ext cx="9168375" cy="471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1727200" y="2209800"/>
            <a:ext cx="8737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6A737B"/>
              </a:buClr>
              <a:buSzPts val="3200"/>
              <a:buChar char="•"/>
              <a:defRPr sz="3200">
                <a:solidFill>
                  <a:srgbClr val="6A737B"/>
                </a:solidFill>
              </a:defRPr>
            </a:lvl1pPr>
            <a:lvl2pPr marL="914400" lvl="1" indent="-397954" algn="l">
              <a:spcBef>
                <a:spcPts val="533"/>
              </a:spcBef>
              <a:spcAft>
                <a:spcPts val="0"/>
              </a:spcAft>
              <a:buClr>
                <a:srgbClr val="6A737B"/>
              </a:buClr>
              <a:buSzPts val="2667"/>
              <a:buFont typeface="Courier New"/>
              <a:buChar char="o"/>
              <a:defRPr sz="2667">
                <a:solidFill>
                  <a:srgbClr val="6A737B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528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1267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6870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alibri"/>
              <a:buNone/>
              <a:defRPr sz="2667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 sz="1333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1067"/>
              <a:buNone/>
              <a:defRPr sz="1067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7440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7154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 sz="1867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marL="1371600" lvl="2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7154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 sz="1867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marL="1371600" lvl="2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941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33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3pPr>
            <a:lvl4pPr marL="1828800" lvl="3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4pPr>
            <a:lvl5pPr marL="2286000" lvl="4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5pPr>
            <a:lvl6pPr marL="2743200" lvl="5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6pPr>
            <a:lvl7pPr marL="3200400" lvl="6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7pPr>
            <a:lvl8pPr marL="3657600" lvl="7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8pPr>
            <a:lvl9pPr marL="4114800" lvl="8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–"/>
              <a:defRPr sz="1333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–"/>
              <a:defRPr sz="1067"/>
            </a:lvl4pPr>
            <a:lvl5pPr marL="2286000" lvl="4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»"/>
              <a:defRPr sz="1067"/>
            </a:lvl5pPr>
            <a:lvl6pPr marL="2743200" lvl="5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6pPr>
            <a:lvl7pPr marL="3200400" lvl="6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7pPr>
            <a:lvl8pPr marL="3657600" lvl="7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8pPr>
            <a:lvl9pPr marL="4114800" lvl="8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3pPr>
            <a:lvl4pPr marL="1828800" lvl="3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4pPr>
            <a:lvl5pPr marL="2286000" lvl="4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5pPr>
            <a:lvl6pPr marL="2743200" lvl="5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6pPr>
            <a:lvl7pPr marL="3200400" lvl="6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7pPr>
            <a:lvl8pPr marL="3657600" lvl="7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8pPr>
            <a:lvl9pPr marL="4114800" lvl="8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–"/>
              <a:defRPr sz="1333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–"/>
              <a:defRPr sz="1067"/>
            </a:lvl4pPr>
            <a:lvl5pPr marL="2286000" lvl="4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»"/>
              <a:defRPr sz="1067"/>
            </a:lvl5pPr>
            <a:lvl6pPr marL="2743200" lvl="5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6pPr>
            <a:lvl7pPr marL="3200400" lvl="6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7pPr>
            <a:lvl8pPr marL="3657600" lvl="7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8pPr>
            <a:lvl9pPr marL="4114800" lvl="8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4282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5453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2251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89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1pPr>
            <a:lvl2pPr marL="914400" lvl="1" indent="-347154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Char char="–"/>
              <a:defRPr sz="1867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–"/>
              <a:defRPr sz="1333"/>
            </a:lvl4pPr>
            <a:lvl5pPr marL="2286000" lvl="4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»"/>
              <a:defRPr sz="1333"/>
            </a:lvl5pPr>
            <a:lvl6pPr marL="2743200" lvl="5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6pPr>
            <a:lvl7pPr marL="3200400" lvl="6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7pPr>
            <a:lvl8pPr marL="3657600" lvl="7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8pPr>
            <a:lvl9pPr marL="4114800" lvl="8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933"/>
              <a:buNone/>
              <a:defRPr sz="933"/>
            </a:lvl1pPr>
            <a:lvl2pPr marL="914400" lvl="1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667"/>
              <a:buNone/>
              <a:defRPr sz="667"/>
            </a:lvl3pPr>
            <a:lvl4pPr marL="1828800" lvl="3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marL="2286000" lvl="4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marL="2743200" lvl="5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marL="3200400" lvl="6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marL="3657600" lvl="7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marL="4114800" lvl="8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5793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>
            <a:spLocks noGrp="1"/>
          </p:cNvSpPr>
          <p:nvPr>
            <p:ph type="pic" idx="2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933"/>
              <a:buNone/>
              <a:defRPr sz="933"/>
            </a:lvl1pPr>
            <a:lvl2pPr marL="914400" lvl="1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667"/>
              <a:buNone/>
              <a:defRPr sz="667"/>
            </a:lvl3pPr>
            <a:lvl4pPr marL="1828800" lvl="3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marL="2286000" lvl="4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marL="2743200" lvl="5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marL="3200400" lvl="6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marL="3657600" lvl="7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marL="4114800" lvl="8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029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 rot="5400000">
            <a:off x="1539346" y="-167746"/>
            <a:ext cx="3017309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9828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 rot="5400000">
            <a:off x="3154892" y="1447800"/>
            <a:ext cx="390101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 rot="5400000">
            <a:off x="360892" y="127000"/>
            <a:ext cx="3901017" cy="4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385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ndard Presentation Slide">
  <p:cSld name="Standard Presentation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/>
          <p:nvPr/>
        </p:nvSpPr>
        <p:spPr>
          <a:xfrm>
            <a:off x="0" y="1"/>
            <a:ext cx="12192000" cy="1803399"/>
          </a:xfrm>
          <a:prstGeom prst="downArrowCallout">
            <a:avLst>
              <a:gd name="adj1" fmla="val 32676"/>
              <a:gd name="adj2" fmla="val 14109"/>
              <a:gd name="adj3" fmla="val 10498"/>
              <a:gd name="adj4" fmla="val 9263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" name="Google Shape;90;p14"/>
          <p:cNvGrpSpPr/>
          <p:nvPr/>
        </p:nvGrpSpPr>
        <p:grpSpPr>
          <a:xfrm>
            <a:off x="5420764" y="6372127"/>
            <a:ext cx="1350472" cy="203200"/>
            <a:chOff x="4168751" y="2495551"/>
            <a:chExt cx="1012854" cy="152400"/>
          </a:xfrm>
        </p:grpSpPr>
        <p:sp>
          <p:nvSpPr>
            <p:cNvPr id="91" name="Google Shape;91;p14"/>
            <p:cNvSpPr/>
            <p:nvPr/>
          </p:nvSpPr>
          <p:spPr>
            <a:xfrm>
              <a:off x="4598977" y="2495551"/>
              <a:ext cx="152400" cy="152400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8CB3E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4"/>
            <p:cNvSpPr/>
            <p:nvPr/>
          </p:nvSpPr>
          <p:spPr>
            <a:xfrm rot="10800000" flipH="1">
              <a:off x="4816297" y="2522221"/>
              <a:ext cx="99060" cy="99060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8CB3E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4"/>
            <p:cNvSpPr/>
            <p:nvPr/>
          </p:nvSpPr>
          <p:spPr>
            <a:xfrm rot="10800000" flipH="1">
              <a:off x="4434997" y="2522221"/>
              <a:ext cx="99060" cy="99060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8CB3E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4"/>
            <p:cNvSpPr/>
            <p:nvPr/>
          </p:nvSpPr>
          <p:spPr>
            <a:xfrm rot="10800000" flipH="1">
              <a:off x="4980277" y="2531632"/>
              <a:ext cx="80239" cy="80239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8CB3E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4"/>
            <p:cNvSpPr/>
            <p:nvPr/>
          </p:nvSpPr>
          <p:spPr>
            <a:xfrm rot="10800000" flipH="1">
              <a:off x="4289838" y="2531632"/>
              <a:ext cx="80239" cy="80239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8CB3E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4"/>
            <p:cNvSpPr/>
            <p:nvPr/>
          </p:nvSpPr>
          <p:spPr>
            <a:xfrm rot="10800000" flipH="1">
              <a:off x="5125438" y="2543668"/>
              <a:ext cx="56167" cy="56167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8CB3E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4"/>
            <p:cNvSpPr/>
            <p:nvPr/>
          </p:nvSpPr>
          <p:spPr>
            <a:xfrm rot="10800000" flipH="1">
              <a:off x="4168751" y="2543668"/>
              <a:ext cx="56167" cy="56167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8CB3E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235200" y="2109099"/>
            <a:ext cx="7721600" cy="1383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1173"/>
              </a:spcBef>
              <a:spcAft>
                <a:spcPts val="0"/>
              </a:spcAft>
              <a:buClr>
                <a:srgbClr val="002B54"/>
              </a:buClr>
              <a:buSzPts val="5867"/>
              <a:buNone/>
              <a:defRPr sz="5867" b="1">
                <a:solidFill>
                  <a:srgbClr val="002B5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2"/>
          </p:nvPr>
        </p:nvSpPr>
        <p:spPr>
          <a:xfrm>
            <a:off x="2235200" y="3492563"/>
            <a:ext cx="7721600" cy="628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6A737B"/>
              </a:buClr>
              <a:buSzPts val="3733"/>
              <a:buFont typeface="Arial"/>
              <a:buNone/>
              <a:defRPr sz="3733" i="0" u="none" strike="noStrike" cap="none">
                <a:solidFill>
                  <a:srgbClr val="6A737B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3"/>
          </p:nvPr>
        </p:nvSpPr>
        <p:spPr>
          <a:xfrm>
            <a:off x="2235200" y="4019581"/>
            <a:ext cx="7721600" cy="628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6A737B"/>
              </a:buClr>
              <a:buSzPts val="2667"/>
              <a:buFont typeface="Arial"/>
              <a:buNone/>
              <a:defRPr sz="2667" i="0" u="none" strike="noStrike" cap="none">
                <a:solidFill>
                  <a:srgbClr val="6A737B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1" name="Google Shape;10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3200" y="143227"/>
            <a:ext cx="1930400" cy="708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9415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1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35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68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27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89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10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6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 t="25000"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0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33"/>
              <a:buFont typeface="Calibri"/>
              <a:buNone/>
              <a:defRPr sz="29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7154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3245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3245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3245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3245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3245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3245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98237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ED16EF-B445-4741-A3F6-F6F69F2F2AAA}"/>
              </a:ext>
            </a:extLst>
          </p:cNvPr>
          <p:cNvSpPr/>
          <p:nvPr/>
        </p:nvSpPr>
        <p:spPr>
          <a:xfrm>
            <a:off x="5504502" y="2351884"/>
            <a:ext cx="510246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Johnny Petit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Assistant Professor,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Division of Science and Mathematics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7978A1-FF03-4473-B7CC-FB38B278B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586" y="1262903"/>
            <a:ext cx="2909372" cy="363148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9377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372140" y="279818"/>
            <a:ext cx="7655441" cy="471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/>
              <a:t>Capstone Focus</a:t>
            </a:r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1"/>
          </p:nvPr>
        </p:nvSpPr>
        <p:spPr>
          <a:xfrm>
            <a:off x="213729" y="1297684"/>
            <a:ext cx="5665394" cy="4846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ctr">
              <a:spcBef>
                <a:spcPts val="0"/>
              </a:spcBef>
              <a:buClr>
                <a:schemeClr val="dk1"/>
              </a:buClr>
              <a:buSzPts val="2400"/>
              <a:buNone/>
            </a:pPr>
            <a:r>
              <a:rPr lang="en-US" sz="2400" dirty="0">
                <a:solidFill>
                  <a:schemeClr val="dk1"/>
                </a:solidFill>
              </a:rPr>
              <a:t>Project Description: </a:t>
            </a:r>
            <a:endParaRPr lang="en-US">
              <a:solidFill>
                <a:schemeClr val="dk1"/>
              </a:solidFill>
            </a:endParaRPr>
          </a:p>
          <a:p>
            <a:pPr marL="0" indent="0" algn="ctr">
              <a:spcBef>
                <a:spcPts val="0"/>
              </a:spcBef>
              <a:buClr>
                <a:schemeClr val="dk1"/>
              </a:buClr>
              <a:buSzPts val="2400"/>
              <a:buNone/>
            </a:pPr>
            <a:r>
              <a:rPr lang="en-US" sz="2400" b="1" dirty="0">
                <a:solidFill>
                  <a:schemeClr val="dk1"/>
                </a:solidFill>
              </a:rPr>
              <a:t>Competitive Edge Program 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indent="0">
              <a:spcBef>
                <a:spcPts val="400"/>
              </a:spcBef>
              <a:buClr>
                <a:schemeClr val="dk1"/>
              </a:buClr>
              <a:buSzPts val="2000"/>
              <a:buNone/>
            </a:pPr>
            <a:r>
              <a:rPr lang="en-US" sz="2000" dirty="0">
                <a:solidFill>
                  <a:schemeClr val="tx1"/>
                </a:solidFill>
              </a:rPr>
              <a:t>Recruit engaged and successful PTK/Honors students to serve as peer mentors/tutors to FTIC students in the Eagles Rise and Sister to Sister programs. Competitive Edge leaders will earn service hours and must successfully pass training to serve as peer mentors/tutors. </a:t>
            </a:r>
            <a:endParaRPr lang="en-US">
              <a:solidFill>
                <a:schemeClr val="tx1"/>
              </a:solidFill>
            </a:endParaRPr>
          </a:p>
          <a:p>
            <a:pPr lvl="0" indent="-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endParaRPr lang="en-US"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6A737B"/>
              </a:buClr>
              <a:buSzPts val="2000"/>
              <a:buNone/>
            </a:pPr>
            <a:endParaRPr sz="2000">
              <a:solidFill>
                <a:schemeClr val="dk1"/>
              </a:solidFill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0" y="-1"/>
            <a:ext cx="12192000" cy="1137557"/>
          </a:xfrm>
          <a:prstGeom prst="rect">
            <a:avLst/>
          </a:prstGeom>
          <a:solidFill>
            <a:srgbClr val="0C0E6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Capstone Overview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5999928" y="1266339"/>
            <a:ext cx="6019985" cy="4770496"/>
          </a:xfrm>
          <a:prstGeom prst="rect">
            <a:avLst/>
          </a:prstGeom>
          <a:solidFill>
            <a:srgbClr val="93B3D7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Rationale (the WHY):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  <a:sym typeface="Calibri"/>
              </a:rPr>
              <a:t>The goal of this project is to help reduce the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  <a:sym typeface="Calibri"/>
              </a:rPr>
              <a:t>equity gap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  <a:sym typeface="Calibri"/>
              </a:rPr>
              <a:t>by testing the relationship between peer-to-peer mentoring/tutoring and FTIC students’ success.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  <a:sym typeface="Calibri"/>
              </a:rPr>
              <a:t>Johnson and Stage (2018) reveal that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  <a:sym typeface="Calibri"/>
              </a:rPr>
              <a:t>service-learning, community engagement, and capstone projects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  <a:sym typeface="Calibri"/>
              </a:rPr>
              <a:t> are positively correlated to student success. 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Arco-Tirado et al. (2020) demonstrated that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peer-to-peer mentoring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programs positively impact FTIC students’ performance.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  <a:sym typeface="Calibri"/>
              </a:rPr>
              <a:t>Hong et al. (2021) suggested that leadership engagement, community involvement, and a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  <a:sym typeface="Calibri"/>
              </a:rPr>
              <a:t>sense of purpose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lt"/>
                <a:cs typeface="Arial"/>
                <a:sym typeface="Calibri"/>
              </a:rPr>
              <a:t>are positively correlated to student success.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2ACBD04-734B-BBC5-60EE-970E2DEC6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" y="-28110"/>
            <a:ext cx="12184564" cy="688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02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, screenshot, person&#10;&#10;Description automatically generated">
            <a:extLst>
              <a:ext uri="{FF2B5EF4-FFF2-40B4-BE49-F238E27FC236}">
                <a16:creationId xmlns:a16="http://schemas.microsoft.com/office/drawing/2014/main" id="{FADE3C42-6035-A609-4B08-BC93DFA0D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" y="-232"/>
            <a:ext cx="12184564" cy="68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168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Courier New</vt:lpstr>
      <vt:lpstr>1_Office Theme</vt:lpstr>
      <vt:lpstr>5_Office Theme</vt:lpstr>
      <vt:lpstr>PowerPoint Presentation</vt:lpstr>
      <vt:lpstr>Capstone Focus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Caitlin Bradbury</dc:creator>
  <cp:lastModifiedBy>Caitlin Bradbury</cp:lastModifiedBy>
  <cp:revision>1</cp:revision>
  <dcterms:created xsi:type="dcterms:W3CDTF">2024-06-11T01:13:03Z</dcterms:created>
  <dcterms:modified xsi:type="dcterms:W3CDTF">2024-06-11T01:13:58Z</dcterms:modified>
</cp:coreProperties>
</file>