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99" r:id="rId3"/>
    <p:sldId id="2797" r:id="rId4"/>
    <p:sldId id="2800" r:id="rId5"/>
    <p:sldId id="279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9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4D378-3AE6-B5DB-A34A-C80538E75E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0063EB-9285-69CF-1A20-E300693CB7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E5333-FD45-95DA-11E4-BF71FFF69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44DA-BB72-468D-AD63-BA17568DB8E9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4E4096-7D15-DF1B-C812-0DAB336AD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E3BE0-C877-A408-04F1-45EEEACDD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43BF1-0265-41A1-8E6F-EF17EF16D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310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DB983-6B70-CAED-2846-3F374A505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FE0258-385B-F054-9AEE-5CBC03774B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A8FD6-AF5C-3705-6CD3-8105806F7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44DA-BB72-468D-AD63-BA17568DB8E9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F134-A7D1-35F7-C87F-4183D083B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083754-BFE1-4DD4-FE74-E2E0ABF59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43BF1-0265-41A1-8E6F-EF17EF16D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968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0E3707-08DF-FAC2-7B79-E53B1194FD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3DD68F-B878-A057-2CF3-7DBC580C6F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B5AC55-7639-E116-8677-1198F3219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44DA-BB72-468D-AD63-BA17568DB8E9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B710BB-27E1-F97D-0D99-4585438A3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AC234-1C3E-D06A-1819-F531D8F68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43BF1-0265-41A1-8E6F-EF17EF16D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1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-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023EEA-EECB-4440-B1B7-C07312C74B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5"/>
            <a:ext cx="12192000" cy="887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00980522-1286-4201-B1D7-10907E438A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23626" y="279818"/>
            <a:ext cx="9168375" cy="471365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Click to Edit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ABA3B2-F963-464F-BF49-A82B4AB7CE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27200" y="2209800"/>
            <a:ext cx="8737600" cy="365760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6A737B"/>
                </a:solidFill>
              </a:defRPr>
            </a:lvl1pPr>
            <a:lvl2pPr marL="990575" indent="-380990">
              <a:buFont typeface="Courier New" panose="02070309020205020404" pitchFamily="49" charset="0"/>
              <a:buChar char="o"/>
              <a:defRPr sz="2667">
                <a:solidFill>
                  <a:srgbClr val="6A737B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1146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671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0732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379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308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5868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242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460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D2391-4665-0D38-7A0B-8EF677AAD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B2BA8-1F05-4879-76E2-E42F2BBA6F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A69F1-848A-2216-619B-C5D96ED30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44DA-BB72-468D-AD63-BA17568DB8E9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F414B-FAE7-7E3F-2C28-F13E4AE65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2D2B86-E0A7-896B-20C2-C0A97D4E1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43BF1-0265-41A1-8E6F-EF17EF16D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3889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8655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1895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6967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5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BAC7E-34DF-B72B-7108-192BFDF42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F896E7-F442-A598-23F6-822F8F22B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E4A203-5F39-59B5-69E8-68458231B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44DA-BB72-468D-AD63-BA17568DB8E9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ECD327-BFC7-208F-053B-A088E6373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DE9A5-E85B-5716-766C-38B426C26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43BF1-0265-41A1-8E6F-EF17EF16D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29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A2617-9162-BBFC-3476-54160C69A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0E994-C9B4-1CEB-2052-C793A5EA5F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F1913C-B31D-04B2-47D6-66D74F9965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1ED31-D476-E7B0-E861-3BAA841F3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44DA-BB72-468D-AD63-BA17568DB8E9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762863-D9AF-7FEC-1682-F5B2C23FC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B57331-61E5-A999-600F-DD5DBB880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43BF1-0265-41A1-8E6F-EF17EF16D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91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CDB85-7E8A-30BA-0762-6DCA4941E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934F14-BADF-48E3-DBE0-FADD61A2D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4FE6B8-EC9F-1767-228D-14CD91E8D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C2969F-FDE3-4F04-054A-61CEBE6F45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FA5BBC-4C19-9899-126B-4F9A1605B1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1515CC-12DC-17F3-A189-E5B8B06ED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44DA-BB72-468D-AD63-BA17568DB8E9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C5EADE-C8BF-2D5B-6D68-FA381AA76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1A1673-846C-8F2B-BD3D-F53C63B3A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43BF1-0265-41A1-8E6F-EF17EF16D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700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F6294-FC21-6700-44FA-4369B15E6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3BD062-C108-EC1A-5FA1-277056444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44DA-BB72-468D-AD63-BA17568DB8E9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2CA0EE-3865-2BFD-B958-BAF6EE256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BCE2D3-2E34-E93C-0F88-DFE462FDE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43BF1-0265-41A1-8E6F-EF17EF16D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107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A39B5A-A157-0962-F620-4FF6B1E79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44DA-BB72-468D-AD63-BA17568DB8E9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FBFBE1-9AC9-59E9-3198-0982B4AED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65AFA8-891A-A935-C597-3FB273FBD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43BF1-0265-41A1-8E6F-EF17EF16D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10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DACF8-B3B3-57D1-9865-9AC656E1D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CB1EE-CD9E-D590-E942-686D8E8C4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E9EF15-CE34-A248-7100-74ABB13A90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A0F7D7-B5A5-4E66-E058-99FED0CC7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44DA-BB72-468D-AD63-BA17568DB8E9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2FE0AA-44EB-2E4F-B432-9764AA055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DCD9C9-8C3A-7BC6-58AA-77CE9AB24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43BF1-0265-41A1-8E6F-EF17EF16D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680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38E4B-7DC9-90C6-A281-7FAAD1922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893662-824A-FDCF-547D-CA69233663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EEFFA-2D15-86E7-E350-FA72E5E5DA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93178A-F2A9-8C97-B74C-DA59043BE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44DA-BB72-468D-AD63-BA17568DB8E9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CA1C25-7C02-E942-D7DA-468C0A0C1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34376E-F7A7-4CD9-4E0D-A306694E2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43BF1-0265-41A1-8E6F-EF17EF16D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23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BC0E79-53BC-F924-5807-DA6D30BE5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6B06DB-8493-E2A5-47F4-15812452F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BF96B0-99B9-9DA8-02BB-B77DBD6095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1E44DA-BB72-468D-AD63-BA17568DB8E9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B2BCB2-2F03-27CB-8210-4EE9D55114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A99981-8920-38B8-B564-54B6CE5FE3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143BF1-0265-41A1-8E6F-EF17EF16D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54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 t="25000"/>
          <a:stretch>
            <a:fillRect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25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xnio.com/people/female-women/teenage-girl-reading-book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387E5C-08F6-495D-8CE3-0706F1301018}"/>
              </a:ext>
            </a:extLst>
          </p:cNvPr>
          <p:cNvSpPr/>
          <p:nvPr/>
        </p:nvSpPr>
        <p:spPr>
          <a:xfrm>
            <a:off x="5476370" y="2481484"/>
            <a:ext cx="52868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Kelly Garland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Assistant Professor, 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Business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Applied Sciences &amp; Technology</a:t>
            </a:r>
          </a:p>
        </p:txBody>
      </p:sp>
      <p:pic>
        <p:nvPicPr>
          <p:cNvPr id="2" name="Picture 1" descr="A person standing in front of a tree&#10;&#10;Description automatically generated">
            <a:extLst>
              <a:ext uri="{FF2B5EF4-FFF2-40B4-BE49-F238E27FC236}">
                <a16:creationId xmlns:a16="http://schemas.microsoft.com/office/drawing/2014/main" id="{04513067-B602-BFA7-0479-2C429E8968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97527" y="1606732"/>
            <a:ext cx="2834543" cy="3106503"/>
          </a:xfrm>
          <a:prstGeom prst="flowChartConnector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05629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C2A58-3E95-4209-AC68-5BD7336C3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140" y="279818"/>
            <a:ext cx="7655441" cy="471365"/>
          </a:xfrm>
        </p:spPr>
        <p:txBody>
          <a:bodyPr>
            <a:noAutofit/>
          </a:bodyPr>
          <a:lstStyle/>
          <a:p>
            <a:pPr algn="r"/>
            <a:r>
              <a:rPr lang="en-US"/>
              <a:t>Capstone 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2FC27-3147-4B75-825D-4D0A336B9B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2497" y="1840124"/>
            <a:ext cx="6913467" cy="4846674"/>
          </a:xfrm>
        </p:spPr>
        <p:txBody>
          <a:bodyPr>
            <a:normAutofit/>
          </a:bodyPr>
          <a:lstStyle/>
          <a:p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Project Anchor - 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partnership between the Florida Department of Juvenile Justice (DJJ) and Tallahassee Community College - 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assists juveniles who are currently incarcerated 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obtain a work-readiness credential or earn coursework in an AA or AS program.</a:t>
            </a:r>
          </a:p>
          <a:p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Project Anchor 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youth reside in DJJ facilities 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throughout Florida.</a:t>
            </a:r>
          </a:p>
          <a:p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Provides postsecondary education access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thus removing barriers.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FY22-23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1,899 residential commitment arrests in Florida.</a:t>
            </a:r>
          </a:p>
          <a:p>
            <a:pPr marL="0" indent="0">
              <a:buNone/>
            </a:pPr>
            <a:endParaRPr lang="en-US" sz="2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AF11073-6045-4E32-91E2-8276819515B6}"/>
              </a:ext>
            </a:extLst>
          </p:cNvPr>
          <p:cNvSpPr txBox="1">
            <a:spLocks/>
          </p:cNvSpPr>
          <p:nvPr/>
        </p:nvSpPr>
        <p:spPr>
          <a:xfrm>
            <a:off x="0" y="-488731"/>
            <a:ext cx="12192000" cy="1513490"/>
          </a:xfrm>
          <a:prstGeom prst="rect">
            <a:avLst/>
          </a:prstGeom>
          <a:solidFill>
            <a:srgbClr val="0C0E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Building Academic Connections through Project Anchor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7E22EE43-440A-F32D-96E8-6B76CE959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581" y="1909958"/>
            <a:ext cx="3823776" cy="305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0D4D22-6943-DFA0-1005-10574088CC0F}"/>
              </a:ext>
            </a:extLst>
          </p:cNvPr>
          <p:cNvSpPr txBox="1"/>
          <p:nvPr/>
        </p:nvSpPr>
        <p:spPr>
          <a:xfrm>
            <a:off x="558489" y="1201609"/>
            <a:ext cx="183723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Overview:</a:t>
            </a:r>
          </a:p>
        </p:txBody>
      </p:sp>
    </p:spTree>
    <p:extLst>
      <p:ext uri="{BB962C8B-B14F-4D97-AF65-F5344CB8AC3E}">
        <p14:creationId xmlns:p14="http://schemas.microsoft.com/office/powerpoint/2010/main" val="2835776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C2A58-3E95-4209-AC68-5BD7336C3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140" y="279818"/>
            <a:ext cx="7655441" cy="471365"/>
          </a:xfrm>
        </p:spPr>
        <p:txBody>
          <a:bodyPr>
            <a:noAutofit/>
          </a:bodyPr>
          <a:lstStyle/>
          <a:p>
            <a:pPr algn="r"/>
            <a:r>
              <a:rPr lang="en-US"/>
              <a:t>Capstone Focus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AF11073-6045-4E32-91E2-8276819515B6}"/>
              </a:ext>
            </a:extLst>
          </p:cNvPr>
          <p:cNvSpPr txBox="1">
            <a:spLocks/>
          </p:cNvSpPr>
          <p:nvPr/>
        </p:nvSpPr>
        <p:spPr>
          <a:xfrm>
            <a:off x="0" y="-488731"/>
            <a:ext cx="12192000" cy="1513490"/>
          </a:xfrm>
          <a:prstGeom prst="rect">
            <a:avLst/>
          </a:prstGeom>
          <a:solidFill>
            <a:srgbClr val="0C0E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Building Academic Connections through Project Anchor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E45656-1E6D-4E25-A991-B37CCF72F7F6}"/>
              </a:ext>
            </a:extLst>
          </p:cNvPr>
          <p:cNvSpPr txBox="1"/>
          <p:nvPr/>
        </p:nvSpPr>
        <p:spPr>
          <a:xfrm>
            <a:off x="2201092" y="5948755"/>
            <a:ext cx="10268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>
                <a:solidFill>
                  <a:srgbClr val="2D3B45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“If you can remove me from this course, please remove me – I don't want to do it anymore.”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>
                <a:solidFill>
                  <a:srgbClr val="2D3B45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- Project Anchor student (September 11, 2023)</a:t>
            </a:r>
            <a:endParaRPr kumimoji="0" lang="en-US" sz="18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F570597-7334-CFCA-2D4F-67D1E9F2E6E9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535578" y="1855799"/>
            <a:ext cx="7492002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defRPr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Faculty lacked knowledge about students’ situation and needs.</a:t>
            </a:r>
          </a:p>
          <a:p>
            <a:pPr marL="285750" indent="-285750">
              <a:defRPr/>
            </a:pPr>
            <a:r>
              <a:rPr lang="en-US" sz="2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Students in program were frustrated.</a:t>
            </a:r>
          </a:p>
          <a:p>
            <a:pPr marL="285750" indent="-285750">
              <a:defRPr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Students didn’t understand Canvas.</a:t>
            </a:r>
            <a:endParaRPr lang="en-US" sz="2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defRPr/>
            </a:pPr>
            <a:r>
              <a:rPr lang="en-US" sz="2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Students needed extended time to obtain course materials.</a:t>
            </a:r>
          </a:p>
          <a:p>
            <a:pPr marL="285750" indent="-285750">
              <a:defRPr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Students had limited computer access or no access, if they got in trouble.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 failure rates in TCC courses.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Residential facility coordinators may/may not proctor exams, depending on their schedule.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86CB23-D7FE-A74B-FAAF-2F47D7D154C7}"/>
              </a:ext>
            </a:extLst>
          </p:cNvPr>
          <p:cNvSpPr txBox="1"/>
          <p:nvPr/>
        </p:nvSpPr>
        <p:spPr>
          <a:xfrm>
            <a:off x="630333" y="1293586"/>
            <a:ext cx="7397247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Capstone Rationale:</a:t>
            </a:r>
          </a:p>
        </p:txBody>
      </p:sp>
      <p:pic>
        <p:nvPicPr>
          <p:cNvPr id="8" name="Picture 7" descr="A person looking at a paper&#10;&#10;Description automatically generated">
            <a:extLst>
              <a:ext uri="{FF2B5EF4-FFF2-40B4-BE49-F238E27FC236}">
                <a16:creationId xmlns:a16="http://schemas.microsoft.com/office/drawing/2014/main" id="{C4541F9F-9C7B-6D2E-DB70-EFEA67DB3B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027580" y="1539483"/>
            <a:ext cx="3814662" cy="3860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17826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C2A58-3E95-4209-AC68-5BD7336C3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140" y="279818"/>
            <a:ext cx="7655441" cy="471365"/>
          </a:xfrm>
        </p:spPr>
        <p:txBody>
          <a:bodyPr>
            <a:noAutofit/>
          </a:bodyPr>
          <a:lstStyle/>
          <a:p>
            <a:pPr algn="r"/>
            <a:r>
              <a:rPr lang="en-US"/>
              <a:t>Capstone 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2FC27-3147-4B75-825D-4D0A336B9B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0025" y="1417375"/>
            <a:ext cx="10252146" cy="48466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Recommendations: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Notification system for instructors at the start of semester (Spring 2024).</a:t>
            </a:r>
          </a:p>
          <a:p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Future suggestions: </a:t>
            </a:r>
          </a:p>
          <a:p>
            <a:pPr lvl="1"/>
            <a:r>
              <a:rPr lang="en-US" sz="167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Create a faculty advisory panel to work with Project Anchor Navigators. </a:t>
            </a:r>
          </a:p>
          <a:p>
            <a:pPr lvl="1"/>
            <a:r>
              <a:rPr lang="en-US" sz="167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Create a communication pipeline for student, instructor, Navigator.</a:t>
            </a:r>
          </a:p>
          <a:p>
            <a:pPr lvl="1"/>
            <a:r>
              <a:rPr lang="en-US" sz="167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Onboard new students and develop a “Welcome to the College” video message.</a:t>
            </a:r>
          </a:p>
          <a:p>
            <a:pPr lvl="1"/>
            <a:r>
              <a:rPr lang="en-US" sz="167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Provide Canvas orientation for students.</a:t>
            </a:r>
          </a:p>
          <a:p>
            <a:pPr lvl="1"/>
            <a:r>
              <a:rPr lang="en-US" sz="167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Create checkpoints with faculty and Navigators to ensure student is persisting and has access to materials. </a:t>
            </a:r>
          </a:p>
          <a:p>
            <a:pPr lvl="1"/>
            <a:r>
              <a:rPr lang="en-US" sz="167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Measure student performance at the start, midpoint and end-of-term to see how student is performing.</a:t>
            </a:r>
          </a:p>
          <a:p>
            <a:pPr lvl="1"/>
            <a:endParaRPr lang="en-US" sz="167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0">
              <a:buNone/>
            </a:pP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Timeline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7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Fall 2024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7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Monitor results: Fall 2024, Spring 2025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7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Next report: End of Spring 2025</a:t>
            </a:r>
          </a:p>
          <a:p>
            <a:pPr marL="0" lvl="1" indent="0">
              <a:buNone/>
            </a:pPr>
            <a:endParaRPr lang="en-US" sz="167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AF11073-6045-4E32-91E2-8276819515B6}"/>
              </a:ext>
            </a:extLst>
          </p:cNvPr>
          <p:cNvSpPr txBox="1">
            <a:spLocks/>
          </p:cNvSpPr>
          <p:nvPr/>
        </p:nvSpPr>
        <p:spPr>
          <a:xfrm>
            <a:off x="0" y="-244366"/>
            <a:ext cx="12192000" cy="1490932"/>
          </a:xfrm>
          <a:prstGeom prst="rect">
            <a:avLst/>
          </a:prstGeom>
          <a:solidFill>
            <a:srgbClr val="0C0E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Capstone Recommendations and Timeline</a:t>
            </a:r>
          </a:p>
        </p:txBody>
      </p:sp>
    </p:spTree>
    <p:extLst>
      <p:ext uri="{BB962C8B-B14F-4D97-AF65-F5344CB8AC3E}">
        <p14:creationId xmlns:p14="http://schemas.microsoft.com/office/powerpoint/2010/main" val="1400241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320</Words>
  <Application>Microsoft Office PowerPoint</Application>
  <PresentationFormat>Widescreen</PresentationFormat>
  <Paragraphs>40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Aptos</vt:lpstr>
      <vt:lpstr>Aptos Display</vt:lpstr>
      <vt:lpstr>Arial</vt:lpstr>
      <vt:lpstr>Calibri</vt:lpstr>
      <vt:lpstr>Courier New</vt:lpstr>
      <vt:lpstr>Office Theme</vt:lpstr>
      <vt:lpstr>1_Office Theme</vt:lpstr>
      <vt:lpstr>PowerPoint Presentation</vt:lpstr>
      <vt:lpstr>Capstone Focus</vt:lpstr>
      <vt:lpstr>Capstone Focus</vt:lpstr>
      <vt:lpstr>Capstone Focus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Garland</dc:creator>
  <cp:lastModifiedBy>Caitlin Bradbury</cp:lastModifiedBy>
  <cp:revision>4</cp:revision>
  <dcterms:created xsi:type="dcterms:W3CDTF">2024-04-16T17:26:30Z</dcterms:created>
  <dcterms:modified xsi:type="dcterms:W3CDTF">2024-06-10T16:39:51Z</dcterms:modified>
</cp:coreProperties>
</file>