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2748" r:id="rId3"/>
    <p:sldId id="2864" r:id="rId4"/>
    <p:sldId id="2798" r:id="rId5"/>
    <p:sldId id="279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40" d="100"/>
          <a:sy n="40" d="100"/>
        </p:scale>
        <p:origin x="4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Number of  Participants and Graduates from the Global Gateway Program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Participants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90</c:v>
                </c:pt>
                <c:pt idx="1">
                  <c:v>60</c:v>
                </c:pt>
                <c:pt idx="2">
                  <c:v>40</c:v>
                </c:pt>
                <c:pt idx="3">
                  <c:v>35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76-451D-B96A-6D163F5C9A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 of Graduates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76-451D-B96A-6D163F5C9A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71476800"/>
        <c:axId val="671477456"/>
      </c:barChart>
      <c:catAx>
        <c:axId val="671476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1477456"/>
        <c:crosses val="autoZero"/>
        <c:auto val="1"/>
        <c:lblAlgn val="ctr"/>
        <c:lblOffset val="100"/>
        <c:noMultiLvlLbl val="0"/>
      </c:catAx>
      <c:valAx>
        <c:axId val="671477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1476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44C7F9-C934-4B59-8651-B617BD09E836}" type="doc">
      <dgm:prSet loTypeId="urn:microsoft.com/office/officeart/2005/8/layout/matrix1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F149690-3E1A-4F8F-8012-D5331C077DF4}">
      <dgm:prSet phldrT="[Text]" custT="1"/>
      <dgm:spPr/>
      <dgm:t>
        <a:bodyPr/>
        <a:lstStyle/>
        <a:p>
          <a:r>
            <a:rPr lang="en-US" sz="2000" b="1" dirty="0"/>
            <a:t>402 Respondents </a:t>
          </a:r>
        </a:p>
      </dgm:t>
    </dgm:pt>
    <dgm:pt modelId="{5D68C5B0-A053-4BA8-9AB0-8B7E3ACCBBDF}" type="parTrans" cxnId="{77C780C2-8E3D-4D77-9722-14BEB5AE7E34}">
      <dgm:prSet/>
      <dgm:spPr/>
      <dgm:t>
        <a:bodyPr/>
        <a:lstStyle/>
        <a:p>
          <a:endParaRPr lang="en-US"/>
        </a:p>
      </dgm:t>
    </dgm:pt>
    <dgm:pt modelId="{A55EEEBB-78C7-410B-A7F2-BAC966B5557E}" type="sibTrans" cxnId="{77C780C2-8E3D-4D77-9722-14BEB5AE7E34}">
      <dgm:prSet/>
      <dgm:spPr/>
      <dgm:t>
        <a:bodyPr/>
        <a:lstStyle/>
        <a:p>
          <a:endParaRPr lang="en-US"/>
        </a:p>
      </dgm:t>
    </dgm:pt>
    <dgm:pt modelId="{7B5E7737-81FE-4C8A-83E8-CE87935631A9}">
      <dgm:prSet phldrT="[Text]" custT="1"/>
      <dgm:spPr/>
      <dgm:t>
        <a:bodyPr/>
        <a:lstStyle/>
        <a:p>
          <a:endParaRPr lang="en-US" sz="1600" dirty="0"/>
        </a:p>
        <a:p>
          <a:endParaRPr lang="en-US" sz="1800" dirty="0"/>
        </a:p>
        <a:p>
          <a:r>
            <a:rPr lang="en-US" sz="2400" dirty="0"/>
            <a:t>69% Full-time</a:t>
          </a:r>
        </a:p>
        <a:p>
          <a:r>
            <a:rPr lang="en-US" sz="2400" dirty="0"/>
            <a:t>26% Part-time</a:t>
          </a:r>
        </a:p>
        <a:p>
          <a:r>
            <a:rPr lang="en-US" sz="2400" dirty="0"/>
            <a:t>18% First-year</a:t>
          </a:r>
        </a:p>
        <a:p>
          <a:r>
            <a:rPr lang="en-US" sz="2400" dirty="0"/>
            <a:t>12% Graduating</a:t>
          </a:r>
        </a:p>
        <a:p>
          <a:endParaRPr lang="en-US" sz="1300" dirty="0"/>
        </a:p>
      </dgm:t>
    </dgm:pt>
    <dgm:pt modelId="{CD938D1F-8BA1-415B-8D3F-06AAC11272F3}" type="parTrans" cxnId="{1C5AA80C-3C56-4A7D-8B4A-C65803BFB8BA}">
      <dgm:prSet/>
      <dgm:spPr/>
      <dgm:t>
        <a:bodyPr/>
        <a:lstStyle/>
        <a:p>
          <a:endParaRPr lang="en-US"/>
        </a:p>
      </dgm:t>
    </dgm:pt>
    <dgm:pt modelId="{5AD2FB23-4B44-4492-958D-AF94A0BB7E79}" type="sibTrans" cxnId="{1C5AA80C-3C56-4A7D-8B4A-C65803BFB8BA}">
      <dgm:prSet/>
      <dgm:spPr/>
      <dgm:t>
        <a:bodyPr/>
        <a:lstStyle/>
        <a:p>
          <a:endParaRPr lang="en-US"/>
        </a:p>
      </dgm:t>
    </dgm:pt>
    <dgm:pt modelId="{24CB29EE-391D-44F8-8426-83D5EF67709F}">
      <dgm:prSet phldrT="[Text]" custT="1"/>
      <dgm:spPr/>
      <dgm:t>
        <a:bodyPr/>
        <a:lstStyle/>
        <a:p>
          <a:endParaRPr lang="en-US" sz="2400" dirty="0"/>
        </a:p>
        <a:p>
          <a:r>
            <a:rPr lang="en-US" sz="3200" dirty="0"/>
            <a:t>76% Female</a:t>
          </a:r>
        </a:p>
        <a:p>
          <a:r>
            <a:rPr lang="en-US" sz="3200" dirty="0"/>
            <a:t>23% Male</a:t>
          </a:r>
        </a:p>
        <a:p>
          <a:r>
            <a:rPr lang="en-US" sz="3200" dirty="0"/>
            <a:t>1% Nonbinary</a:t>
          </a:r>
          <a:endParaRPr lang="en-US" sz="1200" dirty="0"/>
        </a:p>
      </dgm:t>
    </dgm:pt>
    <dgm:pt modelId="{4E5F0F1F-7F95-448B-89C2-4062B7360742}" type="parTrans" cxnId="{2D8A95BB-92C0-4C00-9EBA-C61200243914}">
      <dgm:prSet/>
      <dgm:spPr/>
      <dgm:t>
        <a:bodyPr/>
        <a:lstStyle/>
        <a:p>
          <a:endParaRPr lang="en-US"/>
        </a:p>
      </dgm:t>
    </dgm:pt>
    <dgm:pt modelId="{3CF13794-C713-4318-AA81-7DAC2C5CE812}" type="sibTrans" cxnId="{2D8A95BB-92C0-4C00-9EBA-C61200243914}">
      <dgm:prSet/>
      <dgm:spPr/>
      <dgm:t>
        <a:bodyPr/>
        <a:lstStyle/>
        <a:p>
          <a:endParaRPr lang="en-US"/>
        </a:p>
      </dgm:t>
    </dgm:pt>
    <dgm:pt modelId="{01A4F3C0-C754-4D08-AED1-F81839AF304D}">
      <dgm:prSet phldrT="[Text]" custT="1"/>
      <dgm:spPr/>
      <dgm:t>
        <a:bodyPr/>
        <a:lstStyle/>
        <a:p>
          <a:r>
            <a:rPr lang="en-US" sz="2400" dirty="0"/>
            <a:t>61% -Ages 18-22</a:t>
          </a:r>
        </a:p>
        <a:p>
          <a:r>
            <a:rPr lang="en-US" sz="2400" dirty="0"/>
            <a:t>16% - Ages 23-29</a:t>
          </a:r>
        </a:p>
        <a:p>
          <a:r>
            <a:rPr lang="en-US" sz="2400" dirty="0"/>
            <a:t>19% - Over 30</a:t>
          </a:r>
        </a:p>
        <a:p>
          <a:r>
            <a:rPr lang="en-US" sz="2400" dirty="0"/>
            <a:t>4% Younger than 18</a:t>
          </a:r>
          <a:endParaRPr lang="en-US" sz="2000" dirty="0"/>
        </a:p>
      </dgm:t>
    </dgm:pt>
    <dgm:pt modelId="{13E35CEB-59F6-400D-B66E-8CB78D89DAA0}" type="parTrans" cxnId="{9F4BD20F-C5D7-44B6-A49C-B60E4C69B7E9}">
      <dgm:prSet/>
      <dgm:spPr/>
      <dgm:t>
        <a:bodyPr/>
        <a:lstStyle/>
        <a:p>
          <a:endParaRPr lang="en-US"/>
        </a:p>
      </dgm:t>
    </dgm:pt>
    <dgm:pt modelId="{FA556CB6-8CEB-4E3C-99B4-716F404F70D2}" type="sibTrans" cxnId="{9F4BD20F-C5D7-44B6-A49C-B60E4C69B7E9}">
      <dgm:prSet/>
      <dgm:spPr/>
      <dgm:t>
        <a:bodyPr/>
        <a:lstStyle/>
        <a:p>
          <a:endParaRPr lang="en-US"/>
        </a:p>
      </dgm:t>
    </dgm:pt>
    <dgm:pt modelId="{C5DE3AC8-0DCB-4E5C-A69C-7C3FB7A435EF}">
      <dgm:prSet phldrT="[Text]" custT="1"/>
      <dgm:spPr/>
      <dgm:t>
        <a:bodyPr/>
        <a:lstStyle/>
        <a:p>
          <a:r>
            <a:rPr lang="en-US" sz="2000" dirty="0"/>
            <a:t>49% Prefer Traditional Face-to-Face Classes</a:t>
          </a:r>
        </a:p>
        <a:p>
          <a:r>
            <a:rPr lang="en-US" sz="2000" dirty="0"/>
            <a:t>38% Prefer Online Classes</a:t>
          </a:r>
        </a:p>
        <a:p>
          <a:r>
            <a:rPr lang="en-US" sz="2000" dirty="0"/>
            <a:t>13% Prefer Hybrid Classes</a:t>
          </a:r>
        </a:p>
        <a:p>
          <a:endParaRPr lang="en-US" sz="1300" dirty="0"/>
        </a:p>
      </dgm:t>
    </dgm:pt>
    <dgm:pt modelId="{54926B50-930D-43C7-AE5A-AE204EBD2CDF}" type="parTrans" cxnId="{51136948-B79A-4227-AC04-20F1DC5CDA4D}">
      <dgm:prSet/>
      <dgm:spPr/>
      <dgm:t>
        <a:bodyPr/>
        <a:lstStyle/>
        <a:p>
          <a:endParaRPr lang="en-US"/>
        </a:p>
      </dgm:t>
    </dgm:pt>
    <dgm:pt modelId="{A156A7D8-6B45-4F64-A1EA-DABCE01BAE89}" type="sibTrans" cxnId="{51136948-B79A-4227-AC04-20F1DC5CDA4D}">
      <dgm:prSet/>
      <dgm:spPr/>
      <dgm:t>
        <a:bodyPr/>
        <a:lstStyle/>
        <a:p>
          <a:endParaRPr lang="en-US"/>
        </a:p>
      </dgm:t>
    </dgm:pt>
    <dgm:pt modelId="{6F9B6730-0B12-4A42-B0B1-1589A6CF1124}" type="pres">
      <dgm:prSet presAssocID="{F544C7F9-C934-4B59-8651-B617BD09E836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679DBEA-7215-4500-BDCE-1EA5BB90F21C}" type="pres">
      <dgm:prSet presAssocID="{F544C7F9-C934-4B59-8651-B617BD09E836}" presName="matrix" presStyleCnt="0"/>
      <dgm:spPr/>
    </dgm:pt>
    <dgm:pt modelId="{05D333A1-F36F-4D68-BCEE-DAD8BB1E503A}" type="pres">
      <dgm:prSet presAssocID="{F544C7F9-C934-4B59-8651-B617BD09E836}" presName="tile1" presStyleLbl="node1" presStyleIdx="0" presStyleCnt="4"/>
      <dgm:spPr/>
    </dgm:pt>
    <dgm:pt modelId="{C769826E-9514-4860-9F99-7572BD6BBC39}" type="pres">
      <dgm:prSet presAssocID="{F544C7F9-C934-4B59-8651-B617BD09E83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4A1221D-8E24-4117-A8F4-5DFA891BAA24}" type="pres">
      <dgm:prSet presAssocID="{F544C7F9-C934-4B59-8651-B617BD09E836}" presName="tile2" presStyleLbl="node1" presStyleIdx="1" presStyleCnt="4"/>
      <dgm:spPr/>
    </dgm:pt>
    <dgm:pt modelId="{EAC24DC5-0826-4379-A145-640EBA78FCC4}" type="pres">
      <dgm:prSet presAssocID="{F544C7F9-C934-4B59-8651-B617BD09E83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C77982F-56F4-4F40-97FB-07E7EF37157B}" type="pres">
      <dgm:prSet presAssocID="{F544C7F9-C934-4B59-8651-B617BD09E836}" presName="tile3" presStyleLbl="node1" presStyleIdx="2" presStyleCnt="4"/>
      <dgm:spPr/>
    </dgm:pt>
    <dgm:pt modelId="{E487235D-7F96-4A92-BA89-59722DD2D587}" type="pres">
      <dgm:prSet presAssocID="{F544C7F9-C934-4B59-8651-B617BD09E83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444EC55-D311-4EA8-8C85-468D34D660EE}" type="pres">
      <dgm:prSet presAssocID="{F544C7F9-C934-4B59-8651-B617BD09E836}" presName="tile4" presStyleLbl="node1" presStyleIdx="3" presStyleCnt="4"/>
      <dgm:spPr/>
    </dgm:pt>
    <dgm:pt modelId="{0A11F857-1ECF-47FB-AD71-37AD27E45C1B}" type="pres">
      <dgm:prSet presAssocID="{F544C7F9-C934-4B59-8651-B617BD09E83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6C4DB3B5-9553-479A-AF24-CC17D9162364}" type="pres">
      <dgm:prSet presAssocID="{F544C7F9-C934-4B59-8651-B617BD09E836}" presName="centerTile" presStyleLbl="fgShp" presStyleIdx="0" presStyleCnt="1" custScaleX="152855" custScaleY="50751">
        <dgm:presLayoutVars>
          <dgm:chMax val="0"/>
          <dgm:chPref val="0"/>
        </dgm:presLayoutVars>
      </dgm:prSet>
      <dgm:spPr/>
    </dgm:pt>
  </dgm:ptLst>
  <dgm:cxnLst>
    <dgm:cxn modelId="{1C5AA80C-3C56-4A7D-8B4A-C65803BFB8BA}" srcId="{1F149690-3E1A-4F8F-8012-D5331C077DF4}" destId="{7B5E7737-81FE-4C8A-83E8-CE87935631A9}" srcOrd="0" destOrd="0" parTransId="{CD938D1F-8BA1-415B-8D3F-06AAC11272F3}" sibTransId="{5AD2FB23-4B44-4492-958D-AF94A0BB7E79}"/>
    <dgm:cxn modelId="{9F4BD20F-C5D7-44B6-A49C-B60E4C69B7E9}" srcId="{1F149690-3E1A-4F8F-8012-D5331C077DF4}" destId="{01A4F3C0-C754-4D08-AED1-F81839AF304D}" srcOrd="2" destOrd="0" parTransId="{13E35CEB-59F6-400D-B66E-8CB78D89DAA0}" sibTransId="{FA556CB6-8CEB-4E3C-99B4-716F404F70D2}"/>
    <dgm:cxn modelId="{FE946834-26B6-418C-9E96-9CDAF56D4401}" type="presOf" srcId="{24CB29EE-391D-44F8-8426-83D5EF67709F}" destId="{84A1221D-8E24-4117-A8F4-5DFA891BAA24}" srcOrd="0" destOrd="0" presId="urn:microsoft.com/office/officeart/2005/8/layout/matrix1"/>
    <dgm:cxn modelId="{66B1F039-E8C7-45C6-9100-1443BF6AC438}" type="presOf" srcId="{01A4F3C0-C754-4D08-AED1-F81839AF304D}" destId="{E487235D-7F96-4A92-BA89-59722DD2D587}" srcOrd="1" destOrd="0" presId="urn:microsoft.com/office/officeart/2005/8/layout/matrix1"/>
    <dgm:cxn modelId="{51136948-B79A-4227-AC04-20F1DC5CDA4D}" srcId="{1F149690-3E1A-4F8F-8012-D5331C077DF4}" destId="{C5DE3AC8-0DCB-4E5C-A69C-7C3FB7A435EF}" srcOrd="3" destOrd="0" parTransId="{54926B50-930D-43C7-AE5A-AE204EBD2CDF}" sibTransId="{A156A7D8-6B45-4F64-A1EA-DABCE01BAE89}"/>
    <dgm:cxn modelId="{06E60869-6511-4516-934C-6F036BDA07C4}" type="presOf" srcId="{24CB29EE-391D-44F8-8426-83D5EF67709F}" destId="{EAC24DC5-0826-4379-A145-640EBA78FCC4}" srcOrd="1" destOrd="0" presId="urn:microsoft.com/office/officeart/2005/8/layout/matrix1"/>
    <dgm:cxn modelId="{55950E80-E619-4B00-B7ED-36B21E7B0794}" type="presOf" srcId="{01A4F3C0-C754-4D08-AED1-F81839AF304D}" destId="{2C77982F-56F4-4F40-97FB-07E7EF37157B}" srcOrd="0" destOrd="0" presId="urn:microsoft.com/office/officeart/2005/8/layout/matrix1"/>
    <dgm:cxn modelId="{2C5E1181-304D-4228-8FFB-832F02A5F779}" type="presOf" srcId="{F544C7F9-C934-4B59-8651-B617BD09E836}" destId="{6F9B6730-0B12-4A42-B0B1-1589A6CF1124}" srcOrd="0" destOrd="0" presId="urn:microsoft.com/office/officeart/2005/8/layout/matrix1"/>
    <dgm:cxn modelId="{3D9EBA8E-68A9-4FFF-A627-26524D0474DA}" type="presOf" srcId="{1F149690-3E1A-4F8F-8012-D5331C077DF4}" destId="{6C4DB3B5-9553-479A-AF24-CC17D9162364}" srcOrd="0" destOrd="0" presId="urn:microsoft.com/office/officeart/2005/8/layout/matrix1"/>
    <dgm:cxn modelId="{6AD122A0-0ACB-4062-B6F8-9837B0E3959E}" type="presOf" srcId="{7B5E7737-81FE-4C8A-83E8-CE87935631A9}" destId="{05D333A1-F36F-4D68-BCEE-DAD8BB1E503A}" srcOrd="0" destOrd="0" presId="urn:microsoft.com/office/officeart/2005/8/layout/matrix1"/>
    <dgm:cxn modelId="{54BA02B7-CCA7-429F-93F2-FCC8312AB64B}" type="presOf" srcId="{C5DE3AC8-0DCB-4E5C-A69C-7C3FB7A435EF}" destId="{0A11F857-1ECF-47FB-AD71-37AD27E45C1B}" srcOrd="1" destOrd="0" presId="urn:microsoft.com/office/officeart/2005/8/layout/matrix1"/>
    <dgm:cxn modelId="{2D8A95BB-92C0-4C00-9EBA-C61200243914}" srcId="{1F149690-3E1A-4F8F-8012-D5331C077DF4}" destId="{24CB29EE-391D-44F8-8426-83D5EF67709F}" srcOrd="1" destOrd="0" parTransId="{4E5F0F1F-7F95-448B-89C2-4062B7360742}" sibTransId="{3CF13794-C713-4318-AA81-7DAC2C5CE812}"/>
    <dgm:cxn modelId="{77C780C2-8E3D-4D77-9722-14BEB5AE7E34}" srcId="{F544C7F9-C934-4B59-8651-B617BD09E836}" destId="{1F149690-3E1A-4F8F-8012-D5331C077DF4}" srcOrd="0" destOrd="0" parTransId="{5D68C5B0-A053-4BA8-9AB0-8B7E3ACCBBDF}" sibTransId="{A55EEEBB-78C7-410B-A7F2-BAC966B5557E}"/>
    <dgm:cxn modelId="{63579AD6-D0BA-4A93-BB81-5802A88E5096}" type="presOf" srcId="{C5DE3AC8-0DCB-4E5C-A69C-7C3FB7A435EF}" destId="{D444EC55-D311-4EA8-8C85-468D34D660EE}" srcOrd="0" destOrd="0" presId="urn:microsoft.com/office/officeart/2005/8/layout/matrix1"/>
    <dgm:cxn modelId="{0DF1B5FF-341D-48F3-8DA6-A127328BAE70}" type="presOf" srcId="{7B5E7737-81FE-4C8A-83E8-CE87935631A9}" destId="{C769826E-9514-4860-9F99-7572BD6BBC39}" srcOrd="1" destOrd="0" presId="urn:microsoft.com/office/officeart/2005/8/layout/matrix1"/>
    <dgm:cxn modelId="{1A2F46B7-E3E7-4838-97FA-1533C994C89C}" type="presParOf" srcId="{6F9B6730-0B12-4A42-B0B1-1589A6CF1124}" destId="{2679DBEA-7215-4500-BDCE-1EA5BB90F21C}" srcOrd="0" destOrd="0" presId="urn:microsoft.com/office/officeart/2005/8/layout/matrix1"/>
    <dgm:cxn modelId="{CC272E62-94B7-435D-A1B7-98E3E072B583}" type="presParOf" srcId="{2679DBEA-7215-4500-BDCE-1EA5BB90F21C}" destId="{05D333A1-F36F-4D68-BCEE-DAD8BB1E503A}" srcOrd="0" destOrd="0" presId="urn:microsoft.com/office/officeart/2005/8/layout/matrix1"/>
    <dgm:cxn modelId="{BF36A185-BAE0-43FF-B022-7A1D778B72CE}" type="presParOf" srcId="{2679DBEA-7215-4500-BDCE-1EA5BB90F21C}" destId="{C769826E-9514-4860-9F99-7572BD6BBC39}" srcOrd="1" destOrd="0" presId="urn:microsoft.com/office/officeart/2005/8/layout/matrix1"/>
    <dgm:cxn modelId="{3F06AA5E-C48E-4F09-ABF7-B7BD24BEB009}" type="presParOf" srcId="{2679DBEA-7215-4500-BDCE-1EA5BB90F21C}" destId="{84A1221D-8E24-4117-A8F4-5DFA891BAA24}" srcOrd="2" destOrd="0" presId="urn:microsoft.com/office/officeart/2005/8/layout/matrix1"/>
    <dgm:cxn modelId="{B9386B69-297E-4972-AAAC-6B7E7E8A1F1D}" type="presParOf" srcId="{2679DBEA-7215-4500-BDCE-1EA5BB90F21C}" destId="{EAC24DC5-0826-4379-A145-640EBA78FCC4}" srcOrd="3" destOrd="0" presId="urn:microsoft.com/office/officeart/2005/8/layout/matrix1"/>
    <dgm:cxn modelId="{765C343E-6D1C-42A4-BD79-46DE3686282E}" type="presParOf" srcId="{2679DBEA-7215-4500-BDCE-1EA5BB90F21C}" destId="{2C77982F-56F4-4F40-97FB-07E7EF37157B}" srcOrd="4" destOrd="0" presId="urn:microsoft.com/office/officeart/2005/8/layout/matrix1"/>
    <dgm:cxn modelId="{56151C15-7BCF-40C3-9D86-B2D7CB547F3F}" type="presParOf" srcId="{2679DBEA-7215-4500-BDCE-1EA5BB90F21C}" destId="{E487235D-7F96-4A92-BA89-59722DD2D587}" srcOrd="5" destOrd="0" presId="urn:microsoft.com/office/officeart/2005/8/layout/matrix1"/>
    <dgm:cxn modelId="{0280E2FF-BA0F-4C4E-AFCD-42C0DC49D86B}" type="presParOf" srcId="{2679DBEA-7215-4500-BDCE-1EA5BB90F21C}" destId="{D444EC55-D311-4EA8-8C85-468D34D660EE}" srcOrd="6" destOrd="0" presId="urn:microsoft.com/office/officeart/2005/8/layout/matrix1"/>
    <dgm:cxn modelId="{898C60F9-9540-42D5-B1E2-245C762AE59D}" type="presParOf" srcId="{2679DBEA-7215-4500-BDCE-1EA5BB90F21C}" destId="{0A11F857-1ECF-47FB-AD71-37AD27E45C1B}" srcOrd="7" destOrd="0" presId="urn:microsoft.com/office/officeart/2005/8/layout/matrix1"/>
    <dgm:cxn modelId="{E929A20E-A9E5-45BE-A54A-E768A9948BF6}" type="presParOf" srcId="{6F9B6730-0B12-4A42-B0B1-1589A6CF1124}" destId="{6C4DB3B5-9553-479A-AF24-CC17D9162364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D333A1-F36F-4D68-BCEE-DAD8BB1E503A}">
      <dsp:nvSpPr>
        <dsp:cNvPr id="0" name=""/>
        <dsp:cNvSpPr/>
      </dsp:nvSpPr>
      <dsp:spPr>
        <a:xfrm rot="16200000">
          <a:off x="302911" y="-302911"/>
          <a:ext cx="2342079" cy="2947902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69% Full-time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26% Part-time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18% First-year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12% Graduating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 rot="5400000">
        <a:off x="0" y="0"/>
        <a:ext cx="2947902" cy="1756559"/>
      </dsp:txXfrm>
    </dsp:sp>
    <dsp:sp modelId="{84A1221D-8E24-4117-A8F4-5DFA891BAA24}">
      <dsp:nvSpPr>
        <dsp:cNvPr id="0" name=""/>
        <dsp:cNvSpPr/>
      </dsp:nvSpPr>
      <dsp:spPr>
        <a:xfrm>
          <a:off x="2947902" y="0"/>
          <a:ext cx="2947902" cy="2342079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76% Female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23% Male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1% Nonbinary</a:t>
          </a:r>
          <a:endParaRPr lang="en-US" sz="1200" kern="1200" dirty="0"/>
        </a:p>
      </dsp:txBody>
      <dsp:txXfrm>
        <a:off x="2947902" y="0"/>
        <a:ext cx="2947902" cy="1756559"/>
      </dsp:txXfrm>
    </dsp:sp>
    <dsp:sp modelId="{2C77982F-56F4-4F40-97FB-07E7EF37157B}">
      <dsp:nvSpPr>
        <dsp:cNvPr id="0" name=""/>
        <dsp:cNvSpPr/>
      </dsp:nvSpPr>
      <dsp:spPr>
        <a:xfrm rot="10800000">
          <a:off x="0" y="2342079"/>
          <a:ext cx="2947902" cy="2342079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61% -Ages 18-22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16% - Ages 23-29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19% - Over 30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4% Younger than 18</a:t>
          </a:r>
          <a:endParaRPr lang="en-US" sz="2000" kern="1200" dirty="0"/>
        </a:p>
      </dsp:txBody>
      <dsp:txXfrm rot="10800000">
        <a:off x="0" y="2927599"/>
        <a:ext cx="2947902" cy="1756559"/>
      </dsp:txXfrm>
    </dsp:sp>
    <dsp:sp modelId="{D444EC55-D311-4EA8-8C85-468D34D660EE}">
      <dsp:nvSpPr>
        <dsp:cNvPr id="0" name=""/>
        <dsp:cNvSpPr/>
      </dsp:nvSpPr>
      <dsp:spPr>
        <a:xfrm rot="5400000">
          <a:off x="3250814" y="2039168"/>
          <a:ext cx="2342079" cy="2947902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49% Prefer Traditional Face-to-Face Classes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38% Prefer Online Classes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13% Prefer Hybrid Classes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 rot="-5400000">
        <a:off x="2947902" y="2927598"/>
        <a:ext cx="2947902" cy="1756559"/>
      </dsp:txXfrm>
    </dsp:sp>
    <dsp:sp modelId="{6C4DB3B5-9553-479A-AF24-CC17D9162364}">
      <dsp:nvSpPr>
        <dsp:cNvPr id="0" name=""/>
        <dsp:cNvSpPr/>
      </dsp:nvSpPr>
      <dsp:spPr>
        <a:xfrm>
          <a:off x="1596097" y="2044922"/>
          <a:ext cx="2703609" cy="594314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402 Respondents </a:t>
          </a:r>
        </a:p>
      </dsp:txBody>
      <dsp:txXfrm>
        <a:off x="1625109" y="2073934"/>
        <a:ext cx="2645585" cy="5362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A43A6-1F21-4153-A2DF-8FD7C9DB36AE}" type="datetimeFigureOut">
              <a:rPr lang="en-US" smtClean="0"/>
              <a:t>6/10/2024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BA436-EF09-4058-B6A7-BB181C71B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76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B97439-9F59-4B35-8958-59A6E0EFB3E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0213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en-US" altLang="en-US" b="0" dirty="0"/>
              <a:t>Include how many are interested in participating 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268595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8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82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1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95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42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03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84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26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33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8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9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7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02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106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-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023EEA-EECB-4440-B1B7-C07312C74B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5"/>
            <a:ext cx="12192000" cy="887411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3" name="Title 6">
            <a:extLst>
              <a:ext uri="{FF2B5EF4-FFF2-40B4-BE49-F238E27FC236}">
                <a16:creationId xmlns:a16="http://schemas.microsoft.com/office/drawing/2014/main" id="{00980522-1286-4201-B1D7-10907E438A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23626" y="279818"/>
            <a:ext cx="9168375" cy="471365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Click to Edit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BA3B2-F963-464F-BF49-A82B4AB7CE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27200" y="2209800"/>
            <a:ext cx="8737600" cy="36576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6A737B"/>
                </a:solidFill>
              </a:defRPr>
            </a:lvl1pPr>
            <a:lvl2pPr marL="990575" indent="-380990">
              <a:buFont typeface="Courier New" panose="02070309020205020404" pitchFamily="49" charset="0"/>
              <a:buChar char="o"/>
              <a:defRPr sz="2667">
                <a:solidFill>
                  <a:srgbClr val="6A737B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841043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ndard Presen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own Arrow Callout 17">
            <a:extLst>
              <a:ext uri="{FF2B5EF4-FFF2-40B4-BE49-F238E27FC236}">
                <a16:creationId xmlns:a16="http://schemas.microsoft.com/office/drawing/2014/main" id="{6AB66B01-202F-4433-8EA1-9E209CF97DD1}"/>
              </a:ext>
            </a:extLst>
          </p:cNvPr>
          <p:cNvSpPr/>
          <p:nvPr userDrawn="1"/>
        </p:nvSpPr>
        <p:spPr bwMode="auto">
          <a:xfrm>
            <a:off x="0" y="1"/>
            <a:ext cx="12192000" cy="1803399"/>
          </a:xfrm>
          <a:prstGeom prst="downArrowCallout">
            <a:avLst>
              <a:gd name="adj1" fmla="val 32676"/>
              <a:gd name="adj2" fmla="val 14109"/>
              <a:gd name="adj3" fmla="val 10498"/>
              <a:gd name="adj4" fmla="val 92638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2400"/>
          </a:p>
        </p:txBody>
      </p:sp>
      <p:grpSp>
        <p:nvGrpSpPr>
          <p:cNvPr id="5" name="Group 24">
            <a:extLst>
              <a:ext uri="{FF2B5EF4-FFF2-40B4-BE49-F238E27FC236}">
                <a16:creationId xmlns:a16="http://schemas.microsoft.com/office/drawing/2014/main" id="{3064E3F3-6FD0-439F-B2F3-4750AF9A6C0C}"/>
              </a:ext>
            </a:extLst>
          </p:cNvPr>
          <p:cNvGrpSpPr/>
          <p:nvPr userDrawn="1"/>
        </p:nvGrpSpPr>
        <p:grpSpPr>
          <a:xfrm>
            <a:off x="5420764" y="6372127"/>
            <a:ext cx="1350472" cy="203200"/>
            <a:chOff x="4168751" y="2495551"/>
            <a:chExt cx="1012854" cy="1524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DE66BD9-6B86-4491-BDBE-8D754F2C493F}"/>
                </a:ext>
              </a:extLst>
            </p:cNvPr>
            <p:cNvSpPr/>
            <p:nvPr/>
          </p:nvSpPr>
          <p:spPr>
            <a:xfrm>
              <a:off x="4598977" y="2495551"/>
              <a:ext cx="152400" cy="1524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6720488-7F5E-4E06-921C-D964AAAC01F6}"/>
                </a:ext>
              </a:extLst>
            </p:cNvPr>
            <p:cNvSpPr/>
            <p:nvPr/>
          </p:nvSpPr>
          <p:spPr>
            <a:xfrm flipV="1">
              <a:off x="4816297" y="2522221"/>
              <a:ext cx="99060" cy="99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95718F9-DE8B-485D-AF59-F606C16D9F49}"/>
                </a:ext>
              </a:extLst>
            </p:cNvPr>
            <p:cNvSpPr/>
            <p:nvPr/>
          </p:nvSpPr>
          <p:spPr>
            <a:xfrm flipV="1">
              <a:off x="4434997" y="2522221"/>
              <a:ext cx="99060" cy="9906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8A3C9063-BAC0-4E5E-9AB4-DF148FC16858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980277" y="2531632"/>
              <a:ext cx="80239" cy="8023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85B5834-AC1D-4DB5-8C2B-465A74C4689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289838" y="2531632"/>
              <a:ext cx="80239" cy="8023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08F86E3-CB6D-489A-87C6-E88452CBDA81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5125438" y="2543668"/>
              <a:ext cx="56167" cy="561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48EF16B-ED75-4F79-A907-36A21F27A988}"/>
                </a:ext>
              </a:extLst>
            </p:cNvPr>
            <p:cNvSpPr>
              <a:spLocks noChangeAspect="1"/>
            </p:cNvSpPr>
            <p:nvPr/>
          </p:nvSpPr>
          <p:spPr>
            <a:xfrm flipV="1">
              <a:off x="4168751" y="2543668"/>
              <a:ext cx="56167" cy="5616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solidFill>
                  <a:schemeClr val="tx2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80734850-CCE2-4825-BA39-32601A40E70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35200" y="2109099"/>
            <a:ext cx="7721600" cy="13834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867" b="1">
                <a:solidFill>
                  <a:srgbClr val="002B54"/>
                </a:solidFill>
                <a:latin typeface="+mj-lt"/>
              </a:defRPr>
            </a:lvl1pPr>
          </a:lstStyle>
          <a:p>
            <a:pPr lvl="0"/>
            <a:r>
              <a:rPr lang="en-US"/>
              <a:t>Agenda Item Name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1E4F02D-E7F7-45FD-A4FB-135B2AB151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35200" y="3492563"/>
            <a:ext cx="7721600" cy="628619"/>
          </a:xfrm>
          <a:prstGeom prst="rect">
            <a:avLst/>
          </a:prstGeom>
        </p:spPr>
        <p:txBody>
          <a:bodyPr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3733" i="0" u="none" strike="noStrike" kern="1200" cap="none" spc="0" normalizeH="0" baseline="0" noProof="0" smtClean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17" name="Text Placeholder 19">
            <a:extLst>
              <a:ext uri="{FF2B5EF4-FFF2-40B4-BE49-F238E27FC236}">
                <a16:creationId xmlns:a16="http://schemas.microsoft.com/office/drawing/2014/main" id="{0141CD58-902C-4162-B5C2-99A5A0B6D4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35200" y="4019581"/>
            <a:ext cx="7721600" cy="628619"/>
          </a:xfrm>
          <a:prstGeom prst="rect">
            <a:avLst/>
          </a:prstGeom>
        </p:spPr>
        <p:txBody>
          <a:bodyPr anchor="ctr"/>
          <a:lstStyle>
            <a:lvl1pPr marL="0" marR="0" indent="0" algn="ctr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2667" i="0" u="none" strike="noStrike" kern="1200" cap="none" spc="0" normalizeH="0" baseline="0" noProof="0" smtClean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</a:defRPr>
            </a:lvl1pPr>
          </a:lstStyle>
          <a:p>
            <a:pPr lvl="0"/>
            <a:r>
              <a:rPr lang="en-US"/>
              <a:t>Presenter Job Title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F8A691C-AE2E-4A94-8A5B-02540024B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143227"/>
            <a:ext cx="1930400" cy="70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20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5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4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94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4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4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31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93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0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 t="25000"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0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4387E5C-08F6-495D-8CE3-0706F1301018}"/>
              </a:ext>
            </a:extLst>
          </p:cNvPr>
          <p:cNvSpPr/>
          <p:nvPr/>
        </p:nvSpPr>
        <p:spPr>
          <a:xfrm>
            <a:off x="4936141" y="2264971"/>
            <a:ext cx="53926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Melissa Scalzi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Professor of Leadership, College Success, and Career Planning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9FE6B9-0F60-4808-B0FD-832E07928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618" y="1398493"/>
            <a:ext cx="2883908" cy="334293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70692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2A58-3E95-4209-AC68-5BD7336C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40" y="279818"/>
            <a:ext cx="7655441" cy="471365"/>
          </a:xfrm>
        </p:spPr>
        <p:txBody>
          <a:bodyPr>
            <a:noAutofit/>
          </a:bodyPr>
          <a:lstStyle/>
          <a:p>
            <a:pPr algn="r"/>
            <a:r>
              <a:rPr lang="en-US"/>
              <a:t>Capstone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2FC27-3147-4B75-825D-4D0A336B9B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 flipH="1">
            <a:off x="0" y="1173039"/>
            <a:ext cx="1713704" cy="4877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002060"/>
                </a:solidFill>
              </a:rPr>
              <a:t>Rationale 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AF11073-6045-4E32-91E2-8276819515B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186001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Increasing Student Participation, Retention, and Graduation </a:t>
            </a:r>
          </a:p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In TCC’s Global Gateway Program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E45656-1E6D-4E25-A991-B37CCF72F7F6}"/>
              </a:ext>
            </a:extLst>
          </p:cNvPr>
          <p:cNvSpPr txBox="1"/>
          <p:nvPr/>
        </p:nvSpPr>
        <p:spPr>
          <a:xfrm>
            <a:off x="6924828" y="1748978"/>
            <a:ext cx="4936245" cy="33855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focus of this project is to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reimagine and increase participation/graduation 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</a:t>
            </a: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TCC’s Global Gateway program.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Methodology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needs assessment student survey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about students’ impressions and awareness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 in-person and online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student led design-thinking sessions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13DD1556-91AC-4DF5-8A3B-D4020ABAABD2}"/>
              </a:ext>
            </a:extLst>
          </p:cNvPr>
          <p:cNvGraphicFramePr/>
          <p:nvPr/>
        </p:nvGraphicFramePr>
        <p:xfrm>
          <a:off x="765430" y="1620820"/>
          <a:ext cx="5722884" cy="361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952C52B4-9562-4FD2-8B4E-443D9FEB3B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7797" y="5134520"/>
            <a:ext cx="1557591" cy="103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268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3755BAE-FD75-43DC-874C-203646DF4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93" y="1479131"/>
            <a:ext cx="5713123" cy="332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AC2A58-3E95-4209-AC68-5BD7336C3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140" y="279818"/>
            <a:ext cx="7655441" cy="471365"/>
          </a:xfrm>
        </p:spPr>
        <p:txBody>
          <a:bodyPr>
            <a:noAutofit/>
          </a:bodyPr>
          <a:lstStyle/>
          <a:p>
            <a:pPr algn="r"/>
            <a:r>
              <a:rPr lang="en-US"/>
              <a:t>Capstone Focus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AF11073-6045-4E32-91E2-8276819515B6}"/>
              </a:ext>
            </a:extLst>
          </p:cNvPr>
          <p:cNvSpPr txBox="1">
            <a:spLocks/>
          </p:cNvSpPr>
          <p:nvPr/>
        </p:nvSpPr>
        <p:spPr>
          <a:xfrm>
            <a:off x="-25300" y="-20625"/>
            <a:ext cx="12192000" cy="1209345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Needs Assessment Survey Results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0C2FDE-0581-4DB4-9107-3D09EF47D6A5}"/>
              </a:ext>
            </a:extLst>
          </p:cNvPr>
          <p:cNvSpPr/>
          <p:nvPr/>
        </p:nvSpPr>
        <p:spPr>
          <a:xfrm>
            <a:off x="1823833" y="4802918"/>
            <a:ext cx="18473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F9A697A-BC72-48D9-B37B-24CEB0203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0671" y="-8422"/>
            <a:ext cx="2231329" cy="1209346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6E901D5-7775-45C5-A71F-A2276D41F7F9}"/>
              </a:ext>
            </a:extLst>
          </p:cNvPr>
          <p:cNvGraphicFramePr/>
          <p:nvPr/>
        </p:nvGraphicFramePr>
        <p:xfrm>
          <a:off x="6121302" y="1491332"/>
          <a:ext cx="5895805" cy="4684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400241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2648837-56A4-4F27-A192-CFD73D487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4109" y="1153012"/>
            <a:ext cx="6687891" cy="430901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EBF47AF-75E7-4A90-8A9A-902A5F65B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SUGGESTIONS FOR FURTHER RESEARCH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4188C-50CB-4E31-BA46-EAD07726A90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852" y="1501846"/>
            <a:ext cx="5504108" cy="5163518"/>
          </a:xfrm>
        </p:spPr>
        <p:txBody>
          <a:bodyPr anchor="t"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Fall 2023</a:t>
            </a:r>
            <a:r>
              <a:rPr lang="en-US" sz="2800" dirty="0">
                <a:solidFill>
                  <a:schemeClr val="tx1"/>
                </a:solidFill>
              </a:rPr>
              <a:t>: Student Led Design-Thinking Session</a:t>
            </a:r>
          </a:p>
          <a:p>
            <a:r>
              <a:rPr lang="en-US" sz="2800" dirty="0">
                <a:solidFill>
                  <a:schemeClr val="tx1"/>
                </a:solidFill>
              </a:rPr>
              <a:t>Establish a </a:t>
            </a:r>
            <a:r>
              <a:rPr lang="en-US" sz="2800" b="1" dirty="0">
                <a:solidFill>
                  <a:schemeClr val="tx1"/>
                </a:solidFill>
              </a:rPr>
              <a:t>Global Education Work Group </a:t>
            </a:r>
          </a:p>
          <a:p>
            <a:r>
              <a:rPr lang="en-US" sz="2800" dirty="0">
                <a:solidFill>
                  <a:schemeClr val="tx1"/>
                </a:solidFill>
              </a:rPr>
              <a:t>Coordinate </a:t>
            </a:r>
            <a:r>
              <a:rPr lang="en-US" sz="2800" b="1" dirty="0">
                <a:solidFill>
                  <a:schemeClr val="tx1"/>
                </a:solidFill>
              </a:rPr>
              <a:t>Global Gateway events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Effectively promote </a:t>
            </a:r>
            <a:r>
              <a:rPr lang="en-US" sz="2800" dirty="0">
                <a:solidFill>
                  <a:schemeClr val="tx1"/>
                </a:solidFill>
              </a:rPr>
              <a:t>the Global 			Gateway Program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BE20621-1C0A-4C13-AC38-35359B4752F0}"/>
              </a:ext>
            </a:extLst>
          </p:cNvPr>
          <p:cNvSpPr txBox="1">
            <a:spLocks/>
          </p:cNvSpPr>
          <p:nvPr/>
        </p:nvSpPr>
        <p:spPr>
          <a:xfrm>
            <a:off x="0" y="1"/>
            <a:ext cx="12192000" cy="997644"/>
          </a:xfrm>
          <a:prstGeom prst="rect">
            <a:avLst/>
          </a:prstGeom>
          <a:solidFill>
            <a:srgbClr val="0C0E6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60963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Next Steps and Recommendations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8CF4B4-3159-4C93-93DE-61A8DF1BC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109" y="1153012"/>
            <a:ext cx="6542748" cy="435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11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Widescreen</PresentationFormat>
  <Paragraphs>41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Arial</vt:lpstr>
      <vt:lpstr>Calibri</vt:lpstr>
      <vt:lpstr>Courier New</vt:lpstr>
      <vt:lpstr>1_Office Theme</vt:lpstr>
      <vt:lpstr>3_Office Theme</vt:lpstr>
      <vt:lpstr>PowerPoint Presentation</vt:lpstr>
      <vt:lpstr>Capstone Focus</vt:lpstr>
      <vt:lpstr>Capstone Focus</vt:lpstr>
      <vt:lpstr>SUGGESTIONS FOR FURTHER RESEARCH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Caitlin Bradbury</dc:creator>
  <cp:lastModifiedBy>Caitlin Bradbury</cp:lastModifiedBy>
  <cp:revision>1</cp:revision>
  <dcterms:created xsi:type="dcterms:W3CDTF">2024-06-11T02:59:45Z</dcterms:created>
  <dcterms:modified xsi:type="dcterms:W3CDTF">2024-06-11T03:00:27Z</dcterms:modified>
</cp:coreProperties>
</file>