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01" r:id="rId2"/>
  </p:sldMasterIdLst>
  <p:notesMasterIdLst>
    <p:notesMasterId r:id="rId7"/>
  </p:notesMasterIdLst>
  <p:sldIdLst>
    <p:sldId id="2599" r:id="rId3"/>
    <p:sldId id="2791" r:id="rId4"/>
    <p:sldId id="2792" r:id="rId5"/>
    <p:sldId id="279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40" d="100"/>
          <a:sy n="40" d="100"/>
        </p:scale>
        <p:origin x="4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2BEB6-DEC1-4327-A6CF-C1D54C4014A0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A4B4C-3D4B-4859-9091-96602BCFE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94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altLang="en-US" b="0"/>
              <a:t>It is impossible for a regional economy to achieve transformation unless there is a shared regional identity and a shared vision for regional economic growth that all the partners own – both as collective and individual partners. Partners will need to align the strategies and resources of their own organizations and systems to the regional vision.  </a:t>
            </a:r>
          </a:p>
          <a:p>
            <a:pPr marL="171450" indent="-171450">
              <a:buFont typeface="Arial" charset="0"/>
              <a:buChar char="•"/>
            </a:pPr>
            <a:r>
              <a:rPr lang="en-US" altLang="en-US" b="0"/>
              <a:t>The development of a regional identity (which is not necessarily a brand, but it can be) and the vision for regional economic growth are critical to sustaining a globally competitive region.  </a:t>
            </a:r>
          </a:p>
          <a:p>
            <a:pPr marL="171450" indent="-171450">
              <a:buFont typeface="Arial" charset="0"/>
              <a:buChar char="•"/>
            </a:pPr>
            <a:r>
              <a:rPr lang="en-US" altLang="en-US" b="0"/>
              <a:t>The vision is especially critical to driving new </a:t>
            </a:r>
            <a:r>
              <a:rPr lang="en-US" altLang="en-US" b="0" i="1"/>
              <a:t>regional</a:t>
            </a:r>
            <a:r>
              <a:rPr lang="en-US" altLang="en-US" b="0"/>
              <a:t>  behavior and is the touchstone when a region faces challenges – something that is almost guaranteed given the wide array of interests that are represented in a regional economy.  </a:t>
            </a:r>
          </a:p>
          <a:p>
            <a:pPr marL="171450" indent="-171450">
              <a:buFont typeface="Arial" charset="0"/>
              <a:buChar char="•"/>
            </a:pPr>
            <a:r>
              <a:rPr lang="en-US" altLang="en-US" b="0"/>
              <a:t>The vision is also the driver for regional strategies and new investments, as well as for alignment of current investments.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Template</a:t>
            </a:r>
          </a:p>
        </p:txBody>
      </p:sp>
    </p:spTree>
    <p:extLst>
      <p:ext uri="{BB962C8B-B14F-4D97-AF65-F5344CB8AC3E}">
        <p14:creationId xmlns:p14="http://schemas.microsoft.com/office/powerpoint/2010/main" val="268595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5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27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ndard Presen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Callout 17">
            <a:extLst>
              <a:ext uri="{FF2B5EF4-FFF2-40B4-BE49-F238E27FC236}">
                <a16:creationId xmlns:a16="http://schemas.microsoft.com/office/drawing/2014/main" id="{6AB66B01-202F-4433-8EA1-9E209CF97DD1}"/>
              </a:ext>
            </a:extLst>
          </p:cNvPr>
          <p:cNvSpPr/>
          <p:nvPr userDrawn="1"/>
        </p:nvSpPr>
        <p:spPr bwMode="auto">
          <a:xfrm>
            <a:off x="0" y="1"/>
            <a:ext cx="12192000" cy="1803399"/>
          </a:xfrm>
          <a:prstGeom prst="downArrowCallout">
            <a:avLst>
              <a:gd name="adj1" fmla="val 32676"/>
              <a:gd name="adj2" fmla="val 14109"/>
              <a:gd name="adj3" fmla="val 10498"/>
              <a:gd name="adj4" fmla="val 92638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grpSp>
        <p:nvGrpSpPr>
          <p:cNvPr id="5" name="Group 24">
            <a:extLst>
              <a:ext uri="{FF2B5EF4-FFF2-40B4-BE49-F238E27FC236}">
                <a16:creationId xmlns:a16="http://schemas.microsoft.com/office/drawing/2014/main" id="{3064E3F3-6FD0-439F-B2F3-4750AF9A6C0C}"/>
              </a:ext>
            </a:extLst>
          </p:cNvPr>
          <p:cNvGrpSpPr/>
          <p:nvPr userDrawn="1"/>
        </p:nvGrpSpPr>
        <p:grpSpPr>
          <a:xfrm>
            <a:off x="5420764" y="6372127"/>
            <a:ext cx="1350472" cy="203200"/>
            <a:chOff x="4168751" y="2495551"/>
            <a:chExt cx="1012854" cy="1524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DE66BD9-6B86-4491-BDBE-8D754F2C493F}"/>
                </a:ext>
              </a:extLst>
            </p:cNvPr>
            <p:cNvSpPr/>
            <p:nvPr/>
          </p:nvSpPr>
          <p:spPr>
            <a:xfrm>
              <a:off x="4598977" y="2495551"/>
              <a:ext cx="152400" cy="1524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6720488-7F5E-4E06-921C-D964AAAC01F6}"/>
                </a:ext>
              </a:extLst>
            </p:cNvPr>
            <p:cNvSpPr/>
            <p:nvPr/>
          </p:nvSpPr>
          <p:spPr>
            <a:xfrm flipV="1">
              <a:off x="4816297" y="2522221"/>
              <a:ext cx="99060" cy="990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95718F9-DE8B-485D-AF59-F606C16D9F49}"/>
                </a:ext>
              </a:extLst>
            </p:cNvPr>
            <p:cNvSpPr/>
            <p:nvPr/>
          </p:nvSpPr>
          <p:spPr>
            <a:xfrm flipV="1">
              <a:off x="4434997" y="2522221"/>
              <a:ext cx="99060" cy="990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3C9063-BAC0-4E5E-9AB4-DF148FC16858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980277" y="2531632"/>
              <a:ext cx="80239" cy="8023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85B5834-AC1D-4DB5-8C2B-465A74C4689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289838" y="2531632"/>
              <a:ext cx="80239" cy="8023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08F86E3-CB6D-489A-87C6-E88452CBDA8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5125438" y="2543668"/>
              <a:ext cx="56167" cy="561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48EF16B-ED75-4F79-A907-36A21F27A988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168751" y="2543668"/>
              <a:ext cx="56167" cy="561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0734850-CCE2-4825-BA39-32601A40E70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35200" y="2109099"/>
            <a:ext cx="7721600" cy="13834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867" b="1">
                <a:solidFill>
                  <a:srgbClr val="002B54"/>
                </a:solidFill>
                <a:latin typeface="+mj-lt"/>
              </a:defRPr>
            </a:lvl1pPr>
          </a:lstStyle>
          <a:p>
            <a:pPr lvl="0"/>
            <a:r>
              <a:rPr lang="en-US"/>
              <a:t>Agenda Item Name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1E4F02D-E7F7-45FD-A4FB-135B2AB151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35200" y="3492563"/>
            <a:ext cx="7721600" cy="628619"/>
          </a:xfrm>
          <a:prstGeom prst="rect">
            <a:avLst/>
          </a:prstGeom>
        </p:spPr>
        <p:txBody>
          <a:bodyPr anchor="ctr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3733" i="0" u="none" strike="noStrike" kern="1200" cap="none" spc="0" normalizeH="0" baseline="0" noProof="0" smtClean="0">
                <a:ln>
                  <a:noFill/>
                </a:ln>
                <a:solidFill>
                  <a:srgbClr val="6A737B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17" name="Text Placeholder 19">
            <a:extLst>
              <a:ext uri="{FF2B5EF4-FFF2-40B4-BE49-F238E27FC236}">
                <a16:creationId xmlns:a16="http://schemas.microsoft.com/office/drawing/2014/main" id="{0141CD58-902C-4162-B5C2-99A5A0B6D4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5200" y="4019581"/>
            <a:ext cx="7721600" cy="628619"/>
          </a:xfrm>
          <a:prstGeom prst="rect">
            <a:avLst/>
          </a:prstGeom>
        </p:spPr>
        <p:txBody>
          <a:bodyPr anchor="ctr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2667" i="0" u="none" strike="noStrike" kern="1200" cap="none" spc="0" normalizeH="0" baseline="0" noProof="0" smtClean="0">
                <a:ln>
                  <a:noFill/>
                </a:ln>
                <a:solidFill>
                  <a:srgbClr val="6A737B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en-US"/>
              <a:t>Presenter Job 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F8A691C-AE2E-4A94-8A5B-02540024B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143227"/>
            <a:ext cx="1930400" cy="70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576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71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96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63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63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74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6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4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66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14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92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762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901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-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023EEA-EECB-4440-B1B7-C07312C74B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5"/>
            <a:ext cx="12192000" cy="88741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Title 6">
            <a:extLst>
              <a:ext uri="{FF2B5EF4-FFF2-40B4-BE49-F238E27FC236}">
                <a16:creationId xmlns:a16="http://schemas.microsoft.com/office/drawing/2014/main" id="{00980522-1286-4201-B1D7-10907E438A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23626" y="279818"/>
            <a:ext cx="9168375" cy="471365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chemeClr val="bg1"/>
                </a:solidFill>
              </a:rPr>
              <a:t>Click to Edit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BA3B2-F963-464F-BF49-A82B4AB7CE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27200" y="2209800"/>
            <a:ext cx="8737600" cy="365760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6A737B"/>
                </a:solidFill>
              </a:defRPr>
            </a:lvl1pPr>
            <a:lvl2pPr marL="990575" indent="-380990">
              <a:buFont typeface="Courier New" panose="02070309020205020404" pitchFamily="49" charset="0"/>
              <a:buChar char="o"/>
              <a:defRPr sz="2667">
                <a:solidFill>
                  <a:srgbClr val="6A737B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658931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ndard Presen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Callout 17">
            <a:extLst>
              <a:ext uri="{FF2B5EF4-FFF2-40B4-BE49-F238E27FC236}">
                <a16:creationId xmlns:a16="http://schemas.microsoft.com/office/drawing/2014/main" id="{6AB66B01-202F-4433-8EA1-9E209CF97DD1}"/>
              </a:ext>
            </a:extLst>
          </p:cNvPr>
          <p:cNvSpPr/>
          <p:nvPr userDrawn="1"/>
        </p:nvSpPr>
        <p:spPr bwMode="auto">
          <a:xfrm>
            <a:off x="0" y="1"/>
            <a:ext cx="12192000" cy="1803399"/>
          </a:xfrm>
          <a:prstGeom prst="downArrowCallout">
            <a:avLst>
              <a:gd name="adj1" fmla="val 32676"/>
              <a:gd name="adj2" fmla="val 14109"/>
              <a:gd name="adj3" fmla="val 10498"/>
              <a:gd name="adj4" fmla="val 92638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grpSp>
        <p:nvGrpSpPr>
          <p:cNvPr id="5" name="Group 24">
            <a:extLst>
              <a:ext uri="{FF2B5EF4-FFF2-40B4-BE49-F238E27FC236}">
                <a16:creationId xmlns:a16="http://schemas.microsoft.com/office/drawing/2014/main" id="{3064E3F3-6FD0-439F-B2F3-4750AF9A6C0C}"/>
              </a:ext>
            </a:extLst>
          </p:cNvPr>
          <p:cNvGrpSpPr/>
          <p:nvPr userDrawn="1"/>
        </p:nvGrpSpPr>
        <p:grpSpPr>
          <a:xfrm>
            <a:off x="5420764" y="6372127"/>
            <a:ext cx="1350472" cy="203200"/>
            <a:chOff x="4168751" y="2495551"/>
            <a:chExt cx="1012854" cy="1524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DE66BD9-6B86-4491-BDBE-8D754F2C493F}"/>
                </a:ext>
              </a:extLst>
            </p:cNvPr>
            <p:cNvSpPr/>
            <p:nvPr/>
          </p:nvSpPr>
          <p:spPr>
            <a:xfrm>
              <a:off x="4598977" y="2495551"/>
              <a:ext cx="152400" cy="1524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6720488-7F5E-4E06-921C-D964AAAC01F6}"/>
                </a:ext>
              </a:extLst>
            </p:cNvPr>
            <p:cNvSpPr/>
            <p:nvPr/>
          </p:nvSpPr>
          <p:spPr>
            <a:xfrm flipV="1">
              <a:off x="4816297" y="2522221"/>
              <a:ext cx="99060" cy="990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95718F9-DE8B-485D-AF59-F606C16D9F49}"/>
                </a:ext>
              </a:extLst>
            </p:cNvPr>
            <p:cNvSpPr/>
            <p:nvPr/>
          </p:nvSpPr>
          <p:spPr>
            <a:xfrm flipV="1">
              <a:off x="4434997" y="2522221"/>
              <a:ext cx="99060" cy="990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3C9063-BAC0-4E5E-9AB4-DF148FC16858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980277" y="2531632"/>
              <a:ext cx="80239" cy="8023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85B5834-AC1D-4DB5-8C2B-465A74C4689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289838" y="2531632"/>
              <a:ext cx="80239" cy="8023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08F86E3-CB6D-489A-87C6-E88452CBDA8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5125438" y="2543668"/>
              <a:ext cx="56167" cy="561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48EF16B-ED75-4F79-A907-36A21F27A988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168751" y="2543668"/>
              <a:ext cx="56167" cy="561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0734850-CCE2-4825-BA39-32601A40E70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35200" y="2109099"/>
            <a:ext cx="7721600" cy="13834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867" b="1">
                <a:solidFill>
                  <a:srgbClr val="002B54"/>
                </a:solidFill>
                <a:latin typeface="+mj-lt"/>
              </a:defRPr>
            </a:lvl1pPr>
          </a:lstStyle>
          <a:p>
            <a:pPr lvl="0"/>
            <a:r>
              <a:rPr lang="en-US"/>
              <a:t>Agenda Item Name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1E4F02D-E7F7-45FD-A4FB-135B2AB151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35200" y="3492563"/>
            <a:ext cx="7721600" cy="628619"/>
          </a:xfrm>
          <a:prstGeom prst="rect">
            <a:avLst/>
          </a:prstGeom>
        </p:spPr>
        <p:txBody>
          <a:bodyPr anchor="ctr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3733" i="0" u="none" strike="noStrike" kern="1200" cap="none" spc="0" normalizeH="0" baseline="0" noProof="0" smtClean="0">
                <a:ln>
                  <a:noFill/>
                </a:ln>
                <a:solidFill>
                  <a:srgbClr val="6A737B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17" name="Text Placeholder 19">
            <a:extLst>
              <a:ext uri="{FF2B5EF4-FFF2-40B4-BE49-F238E27FC236}">
                <a16:creationId xmlns:a16="http://schemas.microsoft.com/office/drawing/2014/main" id="{0141CD58-902C-4162-B5C2-99A5A0B6D4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5200" y="4019581"/>
            <a:ext cx="7721600" cy="628619"/>
          </a:xfrm>
          <a:prstGeom prst="rect">
            <a:avLst/>
          </a:prstGeom>
        </p:spPr>
        <p:txBody>
          <a:bodyPr anchor="ctr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2667" i="0" u="none" strike="noStrike" kern="1200" cap="none" spc="0" normalizeH="0" baseline="0" noProof="0" smtClean="0">
                <a:ln>
                  <a:noFill/>
                </a:ln>
                <a:solidFill>
                  <a:srgbClr val="6A737B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en-US"/>
              <a:t>Presenter Job 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F8A691C-AE2E-4A94-8A5B-02540024B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143227"/>
            <a:ext cx="1930400" cy="70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64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7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3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0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 t="25000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0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700" r:id="rId12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 t="25000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8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E198F4F-82DE-43EC-AC7B-7E2D9D0F1B7C}"/>
              </a:ext>
            </a:extLst>
          </p:cNvPr>
          <p:cNvSpPr/>
          <p:nvPr/>
        </p:nvSpPr>
        <p:spPr>
          <a:xfrm>
            <a:off x="5827427" y="2375800"/>
            <a:ext cx="47311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Nyla Davis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Director, Human Resources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DCF2C5A-F936-47EB-B3B6-771363E5C7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986" r="8527" b="8354"/>
          <a:stretch/>
        </p:blipFill>
        <p:spPr>
          <a:xfrm>
            <a:off x="2022231" y="1083000"/>
            <a:ext cx="3247292" cy="3682431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10562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2A58-3E95-4209-AC68-5BD7336C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40" y="279818"/>
            <a:ext cx="7655441" cy="471365"/>
          </a:xfrm>
        </p:spPr>
        <p:txBody>
          <a:bodyPr>
            <a:noAutofit/>
          </a:bodyPr>
          <a:lstStyle/>
          <a:p>
            <a:pPr algn="r"/>
            <a:r>
              <a:rPr lang="en-US"/>
              <a:t>Capstone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2FC27-3147-4B75-825D-4D0A336B9B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78" y="1417375"/>
            <a:ext cx="9248565" cy="4846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>
                <a:solidFill>
                  <a:schemeClr val="tx1"/>
                </a:solidFill>
              </a:rPr>
              <a:t>Project Description:</a:t>
            </a:r>
          </a:p>
          <a:p>
            <a:pPr marL="0" indent="0">
              <a:buNone/>
            </a:pPr>
            <a:endParaRPr lang="en-US" sz="1100" b="1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200">
                <a:solidFill>
                  <a:schemeClr val="tx1"/>
                </a:solidFill>
              </a:rPr>
              <a:t>This project focuses on the </a:t>
            </a:r>
            <a:r>
              <a:rPr lang="en-US" sz="2200" b="1">
                <a:solidFill>
                  <a:schemeClr val="tx1"/>
                </a:solidFill>
              </a:rPr>
              <a:t>future of work</a:t>
            </a:r>
            <a:r>
              <a:rPr lang="en-US" sz="2200">
                <a:solidFill>
                  <a:schemeClr val="tx1"/>
                </a:solidFill>
              </a:rPr>
              <a:t>, at </a:t>
            </a:r>
          </a:p>
          <a:p>
            <a:pPr marL="0" indent="0">
              <a:buNone/>
            </a:pPr>
            <a:r>
              <a:rPr lang="en-US" sz="2200">
                <a:solidFill>
                  <a:schemeClr val="tx1"/>
                </a:solidFill>
              </a:rPr>
              <a:t>Tallahassee Community College, more specifically,</a:t>
            </a:r>
          </a:p>
          <a:p>
            <a:pPr marL="0" indent="0">
              <a:buNone/>
            </a:pPr>
            <a:r>
              <a:rPr lang="en-US" sz="2200">
                <a:solidFill>
                  <a:schemeClr val="tx1"/>
                </a:solidFill>
              </a:rPr>
              <a:t>the </a:t>
            </a:r>
            <a:r>
              <a:rPr lang="en-US" sz="2200" b="1">
                <a:solidFill>
                  <a:schemeClr val="tx1"/>
                </a:solidFill>
              </a:rPr>
              <a:t>TCC employee experience</a:t>
            </a:r>
            <a:r>
              <a:rPr lang="en-US" sz="2200">
                <a:solidFill>
                  <a:schemeClr val="tx1"/>
                </a:solidFill>
              </a:rPr>
              <a:t>. Work closely with </a:t>
            </a:r>
          </a:p>
          <a:p>
            <a:pPr marL="0" indent="0">
              <a:buNone/>
            </a:pPr>
            <a:r>
              <a:rPr lang="en-US" sz="2200">
                <a:solidFill>
                  <a:schemeClr val="tx1"/>
                </a:solidFill>
              </a:rPr>
              <a:t>leadership to ensure the College creates strategies</a:t>
            </a:r>
          </a:p>
          <a:p>
            <a:pPr marL="0" indent="0">
              <a:buNone/>
            </a:pPr>
            <a:r>
              <a:rPr lang="en-US" sz="2200">
                <a:solidFill>
                  <a:schemeClr val="tx1"/>
                </a:solidFill>
              </a:rPr>
              <a:t>to cultivate an employee culture focused on the</a:t>
            </a:r>
          </a:p>
          <a:p>
            <a:pPr marL="0" indent="0">
              <a:buNone/>
            </a:pPr>
            <a:r>
              <a:rPr lang="en-US" sz="2200">
                <a:solidFill>
                  <a:schemeClr val="tx1"/>
                </a:solidFill>
              </a:rPr>
              <a:t>employee experience, purpose, professional development</a:t>
            </a:r>
          </a:p>
          <a:p>
            <a:pPr marL="0" indent="0">
              <a:buNone/>
            </a:pPr>
            <a:r>
              <a:rPr lang="en-US" sz="2200">
                <a:solidFill>
                  <a:schemeClr val="tx1"/>
                </a:solidFill>
              </a:rPr>
              <a:t>and adaptability/flexibility.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AF11073-6045-4E32-91E2-8276819515B6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12192000" cy="1137557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Capstone Overview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E45656-1E6D-4E25-A991-B37CCF72F7F6}"/>
              </a:ext>
            </a:extLst>
          </p:cNvPr>
          <p:cNvSpPr txBox="1"/>
          <p:nvPr/>
        </p:nvSpPr>
        <p:spPr>
          <a:xfrm>
            <a:off x="7238631" y="1663240"/>
            <a:ext cx="4657534" cy="39703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Rationale (the WHY):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Greater flexibility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Benefits needs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Higher salary with promotional opportunities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Pursue educational goals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Relocation to pursue career goals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581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2C4B5-E9D2-4088-9973-BC06CC7E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56" y="1254691"/>
            <a:ext cx="9431355" cy="618933"/>
          </a:xfrm>
        </p:spPr>
        <p:txBody>
          <a:bodyPr>
            <a:normAutofit/>
          </a:bodyPr>
          <a:lstStyle/>
          <a:p>
            <a:pPr algn="l"/>
            <a:r>
              <a:rPr lang="en-US" b="1"/>
              <a:t>Leadership Forum Questions - Survey</a:t>
            </a:r>
            <a:endParaRPr lang="en-US" sz="36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D10B367-254F-4559-A8A3-75565A75037B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12192000" cy="1137557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Capstone Results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388E58-F0F6-4084-9593-BBB19B496A6B}"/>
              </a:ext>
            </a:extLst>
          </p:cNvPr>
          <p:cNvSpPr txBox="1"/>
          <p:nvPr/>
        </p:nvSpPr>
        <p:spPr>
          <a:xfrm>
            <a:off x="430305" y="1990165"/>
            <a:ext cx="1100866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does the College do well as it relates to the employee/employer relationship? What sets us aside from other organizations/companies (comparable sized) here in Tallahassee?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could we do better?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you had to pick one singular item to keep employees at TCC what would that be?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Overall, do you feel connected to our mission? </a:t>
            </a:r>
          </a:p>
        </p:txBody>
      </p:sp>
    </p:spTree>
    <p:extLst>
      <p:ext uri="{BB962C8B-B14F-4D97-AF65-F5344CB8AC3E}">
        <p14:creationId xmlns:p14="http://schemas.microsoft.com/office/powerpoint/2010/main" val="217873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F47AF-75E7-4A90-8A9A-902A5F65B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SUGGESTIONS FOR FURTHER RESEARCH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0C04C85-1862-4429-8538-C74984D55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424" y="2089753"/>
            <a:ext cx="4310246" cy="2410529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/>
              <a:t>Streamline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/>
              <a:t>Promote TCC as the great place it is to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/>
              <a:t>Intentional about new hires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FDF5320-95E6-4EDA-A5B3-F6B03525C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17976" y="1866559"/>
            <a:ext cx="4749325" cy="3017309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/>
              <a:t>Total Compensation Package</a:t>
            </a:r>
          </a:p>
          <a:p>
            <a:pPr lvl="2">
              <a:buFont typeface="Calibri" panose="020F0502020204030204" pitchFamily="34" charset="0"/>
              <a:buChar char="—"/>
            </a:pPr>
            <a:r>
              <a:rPr lang="en-US" sz="2000"/>
              <a:t>Competitive benefits and salary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/>
              <a:t>Mastery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/>
              <a:t>Autonomy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/>
              <a:t>Purpose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BE20621-1C0A-4C13-AC38-35359B4752F0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12192000" cy="1137557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Suggestions for Further Research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3F81BCF-7921-497A-8056-B6196A5B0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00" y="1320649"/>
            <a:ext cx="4310246" cy="70110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8C8EBF3-6261-4996-9538-05A8F3E020EA}"/>
              </a:ext>
            </a:extLst>
          </p:cNvPr>
          <p:cNvSpPr txBox="1"/>
          <p:nvPr/>
        </p:nvSpPr>
        <p:spPr>
          <a:xfrm>
            <a:off x="7117976" y="1295715"/>
            <a:ext cx="4283012" cy="4924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Retention of Employees</a:t>
            </a:r>
          </a:p>
        </p:txBody>
      </p:sp>
    </p:spTree>
    <p:extLst>
      <p:ext uri="{BB962C8B-B14F-4D97-AF65-F5344CB8AC3E}">
        <p14:creationId xmlns:p14="http://schemas.microsoft.com/office/powerpoint/2010/main" val="2292504342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353</Words>
  <Application>Microsoft Office PowerPoint</Application>
  <PresentationFormat>Widescreen</PresentationFormat>
  <Paragraphs>42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Courier New</vt:lpstr>
      <vt:lpstr>4_Office Theme</vt:lpstr>
      <vt:lpstr>3_Office Theme</vt:lpstr>
      <vt:lpstr>PowerPoint Presentation</vt:lpstr>
      <vt:lpstr>Capstone Focus</vt:lpstr>
      <vt:lpstr>Leadership Forum Questions - Survey</vt:lpstr>
      <vt:lpstr>SUGGESTIONS FOR FURTHER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Caitlin Bradbury</dc:creator>
  <cp:lastModifiedBy>Caitlin Bradbury</cp:lastModifiedBy>
  <cp:revision>1</cp:revision>
  <dcterms:created xsi:type="dcterms:W3CDTF">2024-06-11T01:02:28Z</dcterms:created>
  <dcterms:modified xsi:type="dcterms:W3CDTF">2024-06-11T01:05:38Z</dcterms:modified>
</cp:coreProperties>
</file>