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746" r:id="rId3"/>
    <p:sldId id="2794" r:id="rId4"/>
    <p:sldId id="2795" r:id="rId5"/>
    <p:sldId id="279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a.Lott\Downloads\IL%20sess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a.Lott\Downloads\IL%20sess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7013779527559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904179557656472E-2"/>
          <c:y val="0.11434295336665565"/>
          <c:w val="0.9111205534384087"/>
          <c:h val="0.74640975268493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IL Instruction Sessions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Fall 2016 - Summer 2017</c:v>
                </c:pt>
                <c:pt idx="2">
                  <c:v>Fall 2017 - Summer 2018</c:v>
                </c:pt>
                <c:pt idx="4">
                  <c:v>Fall 2018 - Summer 2019</c:v>
                </c:pt>
                <c:pt idx="6">
                  <c:v>Fall 2019 - Summer 2020</c:v>
                </c:pt>
                <c:pt idx="8">
                  <c:v>Fall 2020 - Summer 2021</c:v>
                </c:pt>
                <c:pt idx="10">
                  <c:v>Fall 2021 - Spring 2022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336</c:v>
                </c:pt>
                <c:pt idx="2">
                  <c:v>295</c:v>
                </c:pt>
                <c:pt idx="4">
                  <c:v>238</c:v>
                </c:pt>
                <c:pt idx="6">
                  <c:v>223</c:v>
                </c:pt>
                <c:pt idx="8">
                  <c:v>175</c:v>
                </c:pt>
                <c:pt idx="10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9-460D-9E76-19E1467183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0175008"/>
        <c:axId val="600175336"/>
      </c:barChart>
      <c:catAx>
        <c:axId val="60017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175336"/>
        <c:crosses val="autoZero"/>
        <c:auto val="1"/>
        <c:lblAlgn val="ctr"/>
        <c:lblOffset val="100"/>
        <c:noMultiLvlLbl val="0"/>
      </c:catAx>
      <c:valAx>
        <c:axId val="60017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17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Information Literacy Instruction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# IL Sessions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Fall 2016 - Summer 2017</c:v>
                </c:pt>
                <c:pt idx="2">
                  <c:v>Fall 2017 - Summer 2018</c:v>
                </c:pt>
                <c:pt idx="4">
                  <c:v>Fall 2018 - Summer 2019</c:v>
                </c:pt>
                <c:pt idx="6">
                  <c:v>Fall 2019 - Summer 2020</c:v>
                </c:pt>
                <c:pt idx="8">
                  <c:v>Fall 2020 - Summer 2021</c:v>
                </c:pt>
                <c:pt idx="10">
                  <c:v>Fall 2021 - Spring 2022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336</c:v>
                </c:pt>
                <c:pt idx="2">
                  <c:v>295</c:v>
                </c:pt>
                <c:pt idx="4">
                  <c:v>238</c:v>
                </c:pt>
                <c:pt idx="6">
                  <c:v>223</c:v>
                </c:pt>
                <c:pt idx="8">
                  <c:v>175</c:v>
                </c:pt>
                <c:pt idx="10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5-484B-B5E3-E4DDF120DA12}"/>
            </c:ext>
          </c:extLst>
        </c:ser>
        <c:ser>
          <c:idx val="1"/>
          <c:order val="1"/>
          <c:tx>
            <c:v># Students Enrolled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Fall 2016 - Summer 2017</c:v>
                </c:pt>
                <c:pt idx="2">
                  <c:v>Fall 2017 - Summer 2018</c:v>
                </c:pt>
                <c:pt idx="4">
                  <c:v>Fall 2018 - Summer 2019</c:v>
                </c:pt>
                <c:pt idx="6">
                  <c:v>Fall 2019 - Summer 2020</c:v>
                </c:pt>
                <c:pt idx="8">
                  <c:v>Fall 2020 - Summer 2021</c:v>
                </c:pt>
                <c:pt idx="10">
                  <c:v>Fall 2021 - Spring 2022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9479</c:v>
                </c:pt>
                <c:pt idx="2">
                  <c:v>7240</c:v>
                </c:pt>
                <c:pt idx="4">
                  <c:v>5810</c:v>
                </c:pt>
                <c:pt idx="6">
                  <c:v>5257</c:v>
                </c:pt>
                <c:pt idx="8">
                  <c:v>3441</c:v>
                </c:pt>
                <c:pt idx="10">
                  <c:v>2611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C5-484B-B5E3-E4DDF120DA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3958896"/>
        <c:axId val="513956928"/>
      </c:barChart>
      <c:catAx>
        <c:axId val="51395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956928"/>
        <c:crosses val="autoZero"/>
        <c:auto val="1"/>
        <c:lblAlgn val="ctr"/>
        <c:lblOffset val="100"/>
        <c:noMultiLvlLbl val="0"/>
      </c:catAx>
      <c:valAx>
        <c:axId val="51395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95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7F39D-6DE0-45E7-9459-CE88497996C1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F09AF-BF06-45D0-AF42-88E6C252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8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altLang="en-US" b="0"/>
              <a:t>It is impossible for a regional economy to achieve transformation unless there is a shared regional identity and a shared vision for regional economic growth that all the partners own – both as collective and individual partners. Partners will need to align the strategies and resources of their own organizations and systems to the regional vision.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/>
              <a:t>The development of a regional identity (which is not necessarily a brand, but it can be) and the vision for regional economic growth are critical to sustaining a globally competitive region.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/>
              <a:t>The vision is especially critical to driving new </a:t>
            </a:r>
            <a:r>
              <a:rPr lang="en-US" altLang="en-US" b="0" i="1"/>
              <a:t>regional</a:t>
            </a:r>
            <a:r>
              <a:rPr lang="en-US" altLang="en-US" b="0"/>
              <a:t>  behavior and is the touchstone when a region faces challenges – something that is almost guaranteed given the wide array of interests that are represented in a regional economy.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/>
              <a:t>The vision is also the driver for regional strategies and new investments, as well as for alignment of current investments.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68595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3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81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22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2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23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31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82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16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9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1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46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35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24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62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23EEA-EECB-4440-B1B7-C07312C74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"/>
            <a:ext cx="12192000" cy="887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00980522-1286-4201-B1D7-10907E438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3626" y="279818"/>
            <a:ext cx="9168375" cy="471365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BA3B2-F963-464F-BF49-A82B4AB7C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7200" y="2209800"/>
            <a:ext cx="8737600" cy="365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A737B"/>
                </a:solidFill>
              </a:defRPr>
            </a:lvl1pPr>
            <a:lvl2pPr marL="990575" indent="-380990">
              <a:buFont typeface="Courier New" panose="02070309020205020404" pitchFamily="49" charset="0"/>
              <a:buChar char="o"/>
              <a:defRPr sz="2667">
                <a:solidFill>
                  <a:srgbClr val="6A737B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6082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7">
            <a:extLst>
              <a:ext uri="{FF2B5EF4-FFF2-40B4-BE49-F238E27FC236}">
                <a16:creationId xmlns:a16="http://schemas.microsoft.com/office/drawing/2014/main" id="{6AB66B01-202F-4433-8EA1-9E209CF97DD1}"/>
              </a:ext>
            </a:extLst>
          </p:cNvPr>
          <p:cNvSpPr/>
          <p:nvPr userDrawn="1"/>
        </p:nvSpPr>
        <p:spPr bwMode="auto">
          <a:xfrm>
            <a:off x="0" y="1"/>
            <a:ext cx="12192000" cy="1803399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3064E3F3-6FD0-439F-B2F3-4750AF9A6C0C}"/>
              </a:ext>
            </a:extLst>
          </p:cNvPr>
          <p:cNvGrpSpPr/>
          <p:nvPr userDrawn="1"/>
        </p:nvGrpSpPr>
        <p:grpSpPr>
          <a:xfrm>
            <a:off x="5420764" y="6372127"/>
            <a:ext cx="1350472" cy="203200"/>
            <a:chOff x="4168751" y="2495551"/>
            <a:chExt cx="1012854" cy="152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E66BD9-6B86-4491-BDBE-8D754F2C493F}"/>
                </a:ext>
              </a:extLst>
            </p:cNvPr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720488-7F5E-4E06-921C-D964AAAC01F6}"/>
                </a:ext>
              </a:extLst>
            </p:cNvPr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5718F9-DE8B-485D-AF59-F606C16D9F49}"/>
                </a:ext>
              </a:extLst>
            </p:cNvPr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3C9063-BAC0-4E5E-9AB4-DF148FC1685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5B5834-AC1D-4DB5-8C2B-465A74C4689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8F86E3-CB6D-489A-87C6-E88452CBDA8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8EF16B-ED75-4F79-A907-36A21F27A98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0734850-CCE2-4825-BA39-32601A40E7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5200" y="2109099"/>
            <a:ext cx="7721600" cy="13834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867" b="1">
                <a:solidFill>
                  <a:srgbClr val="002B54"/>
                </a:solidFill>
                <a:latin typeface="+mj-lt"/>
              </a:defRPr>
            </a:lvl1pPr>
          </a:lstStyle>
          <a:p>
            <a:pPr lvl="0"/>
            <a:r>
              <a:rPr lang="en-US"/>
              <a:t>Agenda Item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1E4F02D-E7F7-45FD-A4FB-135B2AB151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5200" y="3492563"/>
            <a:ext cx="7721600" cy="62861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3733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0141CD58-902C-4162-B5C2-99A5A0B6D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4019581"/>
            <a:ext cx="7721600" cy="62861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2667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/>
              <a:t>Presenter Job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8A691C-AE2E-4A94-8A5B-02540024B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3227"/>
            <a:ext cx="1930400" cy="7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0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7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2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8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7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7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4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5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2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ED16EF-B445-4741-A3F6-F6F69F2F2AAA}"/>
              </a:ext>
            </a:extLst>
          </p:cNvPr>
          <p:cNvSpPr/>
          <p:nvPr/>
        </p:nvSpPr>
        <p:spPr>
          <a:xfrm>
            <a:off x="5756548" y="2246377"/>
            <a:ext cx="51024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Sila Lott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 Librarian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517FD-FAEB-42B0-B387-BCAA00E2C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354" b="546"/>
          <a:stretch/>
        </p:blipFill>
        <p:spPr>
          <a:xfrm>
            <a:off x="2471868" y="1479300"/>
            <a:ext cx="2866705" cy="32040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959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2A58-3E95-4209-AC68-5BD7336C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279818"/>
            <a:ext cx="7655441" cy="471365"/>
          </a:xfrm>
        </p:spPr>
        <p:txBody>
          <a:bodyPr>
            <a:noAutofit/>
          </a:bodyPr>
          <a:lstStyle/>
          <a:p>
            <a:pPr algn="r"/>
            <a:r>
              <a:rPr lang="en-US"/>
              <a:t>Capstone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FC27-3147-4B75-825D-4D0A336B9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025" y="1417375"/>
            <a:ext cx="9248565" cy="4846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chemeClr val="tx1"/>
                </a:solidFill>
              </a:rPr>
              <a:t>Improving Embedded Library Services </a:t>
            </a:r>
          </a:p>
          <a:p>
            <a:pPr marL="0" indent="0">
              <a:buNone/>
            </a:pPr>
            <a:r>
              <a:rPr lang="en-US" sz="2400" u="sng">
                <a:solidFill>
                  <a:schemeClr val="tx1"/>
                </a:solidFill>
              </a:rPr>
              <a:t>QUESTION: </a:t>
            </a:r>
            <a:r>
              <a:rPr lang="en-US" sz="2400" b="1">
                <a:solidFill>
                  <a:schemeClr val="tx1"/>
                </a:solidFill>
              </a:rPr>
              <a:t>Relationship to student success?</a:t>
            </a:r>
          </a:p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</a:rPr>
              <a:t>PHASES:</a:t>
            </a:r>
          </a:p>
          <a:p>
            <a:pPr marL="1276314" lvl="1" indent="-514350">
              <a:buFont typeface="+mj-lt"/>
              <a:buAutoNum type="romanUcPeriod"/>
            </a:pPr>
            <a:r>
              <a:rPr lang="en-US" sz="2400">
                <a:solidFill>
                  <a:schemeClr val="tx1"/>
                </a:solidFill>
              </a:rPr>
              <a:t>Data Analysis</a:t>
            </a:r>
          </a:p>
          <a:p>
            <a:pPr marL="1276314" lvl="1" indent="-514350">
              <a:buFont typeface="+mj-lt"/>
              <a:buAutoNum type="romanUcPeriod"/>
            </a:pPr>
            <a:r>
              <a:rPr lang="en-US" sz="2400">
                <a:solidFill>
                  <a:schemeClr val="tx1"/>
                </a:solidFill>
              </a:rPr>
              <a:t>Barriers &amp; Limitations</a:t>
            </a:r>
          </a:p>
          <a:p>
            <a:pPr marL="1276314" lvl="1" indent="-514350">
              <a:buFont typeface="+mj-lt"/>
              <a:buAutoNum type="romanUcPeriod"/>
            </a:pPr>
            <a:r>
              <a:rPr lang="en-US" sz="2400">
                <a:solidFill>
                  <a:schemeClr val="tx1"/>
                </a:solidFill>
              </a:rPr>
              <a:t>Vision &amp; Strategic Plan</a:t>
            </a:r>
          </a:p>
          <a:p>
            <a:pPr marL="1276314" lvl="1" indent="-514350">
              <a:buFont typeface="+mj-lt"/>
              <a:buAutoNum type="romanUcPeriod"/>
            </a:pPr>
            <a:r>
              <a:rPr lang="en-US" sz="2400">
                <a:solidFill>
                  <a:schemeClr val="tx1"/>
                </a:solidFill>
              </a:rPr>
              <a:t>Campus Partners</a:t>
            </a:r>
          </a:p>
          <a:p>
            <a:pPr marL="0" indent="0">
              <a:buNone/>
            </a:pPr>
            <a:endParaRPr lang="en-US" sz="2400" b="1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11073-6045-4E32-91E2-8276819515B6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Capstone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45656-1E6D-4E25-A991-B37CCF72F7F6}"/>
              </a:ext>
            </a:extLst>
          </p:cNvPr>
          <p:cNvSpPr txBox="1"/>
          <p:nvPr/>
        </p:nvSpPr>
        <p:spPr>
          <a:xfrm>
            <a:off x="6602137" y="1351508"/>
            <a:ext cx="4999838" cy="40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Rationale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 gaps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 student success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 information literacy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https://www.tcc.fl.edu/media/L1006412_Preview-edited.jpg">
            <a:extLst>
              <a:ext uri="{FF2B5EF4-FFF2-40B4-BE49-F238E27FC236}">
                <a16:creationId xmlns:a16="http://schemas.microsoft.com/office/drawing/2014/main" id="{EC268DA2-3EA8-4300-8F73-0656030C0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075" y="3517051"/>
            <a:ext cx="2704587" cy="1806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F9690FDA-C969-4937-BCC4-E398F3752E7F}"/>
              </a:ext>
            </a:extLst>
          </p:cNvPr>
          <p:cNvGraphicFramePr>
            <a:graphicFrameLocks/>
          </p:cNvGraphicFramePr>
          <p:nvPr/>
        </p:nvGraphicFramePr>
        <p:xfrm>
          <a:off x="2367287" y="1321332"/>
          <a:ext cx="8315326" cy="441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53554A88-2832-4A76-9E76-BB9CA02BD1B1}"/>
              </a:ext>
            </a:extLst>
          </p:cNvPr>
          <p:cNvGraphicFramePr>
            <a:graphicFrameLocks/>
          </p:cNvGraphicFramePr>
          <p:nvPr/>
        </p:nvGraphicFramePr>
        <p:xfrm>
          <a:off x="2360389" y="1120307"/>
          <a:ext cx="9134617" cy="445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D10B367-254F-4559-A8A3-75565A75037B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Capstone Results</a:t>
            </a:r>
          </a:p>
        </p:txBody>
      </p: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8C5716C0-CBCC-460E-9C6A-020922A63DB7}"/>
              </a:ext>
            </a:extLst>
          </p:cNvPr>
          <p:cNvGrpSpPr/>
          <p:nvPr/>
        </p:nvGrpSpPr>
        <p:grpSpPr>
          <a:xfrm>
            <a:off x="2986509" y="2645985"/>
            <a:ext cx="7243003" cy="3312191"/>
            <a:chOff x="3493384" y="3094143"/>
            <a:chExt cx="7243003" cy="33121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DC575B-8029-4B7B-A23B-6541981F1702}"/>
                </a:ext>
              </a:extLst>
            </p:cNvPr>
            <p:cNvSpPr txBox="1"/>
            <p:nvPr/>
          </p:nvSpPr>
          <p:spPr>
            <a:xfrm>
              <a:off x="3493384" y="3094143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62.9% IL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82051B-10D7-4813-A6D1-38086021A494}"/>
                </a:ext>
              </a:extLst>
            </p:cNvPr>
            <p:cNvSpPr txBox="1"/>
            <p:nvPr/>
          </p:nvSpPr>
          <p:spPr>
            <a:xfrm>
              <a:off x="6251498" y="6029749"/>
              <a:ext cx="265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 Info Lit Student Success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0455C6-C044-4F04-9365-E5872AA11C12}"/>
                </a:ext>
              </a:extLst>
            </p:cNvPr>
            <p:cNvSpPr txBox="1"/>
            <p:nvPr/>
          </p:nvSpPr>
          <p:spPr>
            <a:xfrm>
              <a:off x="5077745" y="4305548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49.8% IL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781BB6-3029-4F53-94AC-F465ED1ABFAF}"/>
                </a:ext>
              </a:extLst>
            </p:cNvPr>
            <p:cNvSpPr txBox="1"/>
            <p:nvPr/>
          </p:nvSpPr>
          <p:spPr>
            <a:xfrm>
              <a:off x="8107308" y="3903244"/>
              <a:ext cx="9765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55.8% IL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03CB28-1A58-4A84-81FB-D7BDF174C858}"/>
                </a:ext>
              </a:extLst>
            </p:cNvPr>
            <p:cNvSpPr txBox="1"/>
            <p:nvPr/>
          </p:nvSpPr>
          <p:spPr>
            <a:xfrm>
              <a:off x="9759838" y="4378880"/>
              <a:ext cx="9765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51.3% IL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098C0EA-99DD-4568-8AB6-C5122AD90CC7}"/>
                </a:ext>
              </a:extLst>
            </p:cNvPr>
            <p:cNvCxnSpPr>
              <a:cxnSpLocks/>
            </p:cNvCxnSpPr>
            <p:nvPr/>
          </p:nvCxnSpPr>
          <p:spPr>
            <a:xfrm>
              <a:off x="3844304" y="3509719"/>
              <a:ext cx="1553363" cy="1220319"/>
            </a:xfrm>
            <a:prstGeom prst="line">
              <a:avLst/>
            </a:prstGeom>
            <a:ln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A0582C-3E7A-40B5-A841-74339501E0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3105" y="4220868"/>
              <a:ext cx="3134054" cy="50917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0100322-919E-4DAE-AC60-E96999CD8F65}"/>
                </a:ext>
              </a:extLst>
            </p:cNvPr>
            <p:cNvCxnSpPr>
              <a:cxnSpLocks/>
            </p:cNvCxnSpPr>
            <p:nvPr/>
          </p:nvCxnSpPr>
          <p:spPr>
            <a:xfrm>
              <a:off x="8497159" y="4220868"/>
              <a:ext cx="1544349" cy="50917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60E5145-AC25-4D3A-AA9F-E0D6E7383A68}"/>
                </a:ext>
              </a:extLst>
            </p:cNvPr>
            <p:cNvCxnSpPr>
              <a:cxnSpLocks/>
            </p:cNvCxnSpPr>
            <p:nvPr/>
          </p:nvCxnSpPr>
          <p:spPr>
            <a:xfrm>
              <a:off x="6537652" y="6399081"/>
              <a:ext cx="2169205" cy="7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7" name="Group 2066">
            <a:extLst>
              <a:ext uri="{FF2B5EF4-FFF2-40B4-BE49-F238E27FC236}">
                <a16:creationId xmlns:a16="http://schemas.microsoft.com/office/drawing/2014/main" id="{153AED9A-0A39-4067-8E38-461EDE2C3E1C}"/>
              </a:ext>
            </a:extLst>
          </p:cNvPr>
          <p:cNvGrpSpPr/>
          <p:nvPr/>
        </p:nvGrpSpPr>
        <p:grpSpPr>
          <a:xfrm>
            <a:off x="3074942" y="3364022"/>
            <a:ext cx="8452600" cy="2643337"/>
            <a:chOff x="3074942" y="3364022"/>
            <a:chExt cx="8452600" cy="2643337"/>
          </a:xfrm>
        </p:grpSpPr>
        <p:sp>
          <p:nvSpPr>
            <p:cNvPr id="2064" name="TextBox 2063">
              <a:extLst>
                <a:ext uri="{FF2B5EF4-FFF2-40B4-BE49-F238E27FC236}">
                  <a16:creationId xmlns:a16="http://schemas.microsoft.com/office/drawing/2014/main" id="{7D5CF174-15F3-4821-9C0E-F56D3EAFAEA7}"/>
                </a:ext>
              </a:extLst>
            </p:cNvPr>
            <p:cNvSpPr txBox="1"/>
            <p:nvPr/>
          </p:nvSpPr>
          <p:spPr>
            <a:xfrm>
              <a:off x="3074942" y="3364022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9.0 FT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2B6B3A-5E53-4175-894F-495DC12BC782}"/>
                </a:ext>
              </a:extLst>
            </p:cNvPr>
            <p:cNvSpPr txBox="1"/>
            <p:nvPr/>
          </p:nvSpPr>
          <p:spPr>
            <a:xfrm>
              <a:off x="4527279" y="4323946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6.0 FT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93D64A5-BBD4-45E4-B2E7-64D4AA8C4717}"/>
                </a:ext>
              </a:extLst>
            </p:cNvPr>
            <p:cNvSpPr txBox="1"/>
            <p:nvPr/>
          </p:nvSpPr>
          <p:spPr>
            <a:xfrm>
              <a:off x="6131590" y="438580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5.0 FT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0A47BF8-0286-4733-B4AC-3F9FB57B3311}"/>
                </a:ext>
              </a:extLst>
            </p:cNvPr>
            <p:cNvSpPr txBox="1"/>
            <p:nvPr/>
          </p:nvSpPr>
          <p:spPr>
            <a:xfrm>
              <a:off x="7620484" y="4489969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4.0 FT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1707457-F4E9-4448-BFF7-B6707F9C5A3B}"/>
                </a:ext>
              </a:extLst>
            </p:cNvPr>
            <p:cNvSpPr txBox="1"/>
            <p:nvPr/>
          </p:nvSpPr>
          <p:spPr>
            <a:xfrm>
              <a:off x="10780222" y="4629565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3.0 FT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D9175A3-BFBE-47E0-8A54-F925895C36F1}"/>
                </a:ext>
              </a:extLst>
            </p:cNvPr>
            <p:cNvSpPr txBox="1"/>
            <p:nvPr/>
          </p:nvSpPr>
          <p:spPr>
            <a:xfrm>
              <a:off x="8795768" y="5638027"/>
              <a:ext cx="1537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FT = Librarians</a:t>
              </a:r>
            </a:p>
          </p:txBody>
        </p:sp>
      </p:grpSp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F439298A-20C4-45FC-A589-1E39B78F7B09}"/>
              </a:ext>
            </a:extLst>
          </p:cNvPr>
          <p:cNvGrpSpPr/>
          <p:nvPr/>
        </p:nvGrpSpPr>
        <p:grpSpPr>
          <a:xfrm>
            <a:off x="3149913" y="2198897"/>
            <a:ext cx="7975289" cy="3777190"/>
            <a:chOff x="3149913" y="2198897"/>
            <a:chExt cx="7975289" cy="377719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258A1AF-7B2B-4A88-80B1-D00605E035DE}"/>
                </a:ext>
              </a:extLst>
            </p:cNvPr>
            <p:cNvSpPr txBox="1"/>
            <p:nvPr/>
          </p:nvSpPr>
          <p:spPr>
            <a:xfrm>
              <a:off x="3671520" y="2198897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1389: 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8CEA5D4-897B-4E10-9E42-9DBF6A3FFC77}"/>
                </a:ext>
              </a:extLst>
            </p:cNvPr>
            <p:cNvSpPr txBox="1"/>
            <p:nvPr/>
          </p:nvSpPr>
          <p:spPr>
            <a:xfrm>
              <a:off x="10240023" y="2205352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2865: 1</a:t>
              </a:r>
            </a:p>
          </p:txBody>
        </p:sp>
        <p:sp>
          <p:nvSpPr>
            <p:cNvPr id="2065" name="Rectangle 2064">
              <a:extLst>
                <a:ext uri="{FF2B5EF4-FFF2-40B4-BE49-F238E27FC236}">
                  <a16:creationId xmlns:a16="http://schemas.microsoft.com/office/drawing/2014/main" id="{F1D7E1F3-33B9-4C27-9027-EE05E695EFA5}"/>
                </a:ext>
              </a:extLst>
            </p:cNvPr>
            <p:cNvSpPr/>
            <p:nvPr/>
          </p:nvSpPr>
          <p:spPr>
            <a:xfrm>
              <a:off x="3149913" y="5606755"/>
              <a:ext cx="24516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Student: Librarian Ratio</a:t>
              </a:r>
            </a:p>
          </p:txBody>
        </p:sp>
      </p:grpSp>
      <p:grpSp>
        <p:nvGrpSpPr>
          <p:cNvPr id="2079" name="Group 2078">
            <a:extLst>
              <a:ext uri="{FF2B5EF4-FFF2-40B4-BE49-F238E27FC236}">
                <a16:creationId xmlns:a16="http://schemas.microsoft.com/office/drawing/2014/main" id="{5524DBBC-F60A-488E-A92E-1F221A147FC0}"/>
              </a:ext>
            </a:extLst>
          </p:cNvPr>
          <p:cNvGrpSpPr/>
          <p:nvPr/>
        </p:nvGrpSpPr>
        <p:grpSpPr>
          <a:xfrm>
            <a:off x="3396893" y="1751810"/>
            <a:ext cx="8476899" cy="2554456"/>
            <a:chOff x="3396893" y="1751810"/>
            <a:chExt cx="8476899" cy="2554456"/>
          </a:xfrm>
        </p:grpSpPr>
        <p:sp>
          <p:nvSpPr>
            <p:cNvPr id="2074" name="Rectangle 2073">
              <a:extLst>
                <a:ext uri="{FF2B5EF4-FFF2-40B4-BE49-F238E27FC236}">
                  <a16:creationId xmlns:a16="http://schemas.microsoft.com/office/drawing/2014/main" id="{425F7621-3262-4300-BF6F-774BED3A2CA2}"/>
                </a:ext>
              </a:extLst>
            </p:cNvPr>
            <p:cNvSpPr/>
            <p:nvPr/>
          </p:nvSpPr>
          <p:spPr>
            <a:xfrm>
              <a:off x="3396893" y="1751810"/>
              <a:ext cx="7248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(76%)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0AEA017-47E4-4E2B-B74D-AFAAE3C816B5}"/>
                </a:ext>
              </a:extLst>
            </p:cNvPr>
            <p:cNvSpPr/>
            <p:nvPr/>
          </p:nvSpPr>
          <p:spPr>
            <a:xfrm>
              <a:off x="5417434" y="1836020"/>
              <a:ext cx="24633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(est. % of student body)</a:t>
              </a:r>
            </a:p>
          </p:txBody>
        </p:sp>
        <p:sp>
          <p:nvSpPr>
            <p:cNvPr id="2075" name="Rectangle 2074">
              <a:extLst>
                <a:ext uri="{FF2B5EF4-FFF2-40B4-BE49-F238E27FC236}">
                  <a16:creationId xmlns:a16="http://schemas.microsoft.com/office/drawing/2014/main" id="{FDA82738-D71A-487B-AC5B-692826969119}"/>
                </a:ext>
              </a:extLst>
            </p:cNvPr>
            <p:cNvSpPr/>
            <p:nvPr/>
          </p:nvSpPr>
          <p:spPr>
            <a:xfrm>
              <a:off x="4976063" y="2445268"/>
              <a:ext cx="7248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(58%)</a:t>
              </a:r>
            </a:p>
          </p:txBody>
        </p:sp>
        <p:sp>
          <p:nvSpPr>
            <p:cNvPr id="2076" name="Rectangle 2075">
              <a:extLst>
                <a:ext uri="{FF2B5EF4-FFF2-40B4-BE49-F238E27FC236}">
                  <a16:creationId xmlns:a16="http://schemas.microsoft.com/office/drawing/2014/main" id="{AB1EB494-3C48-43F8-8DB3-EDDBFC5B8F5F}"/>
                </a:ext>
              </a:extLst>
            </p:cNvPr>
            <p:cNvSpPr/>
            <p:nvPr/>
          </p:nvSpPr>
          <p:spPr>
            <a:xfrm>
              <a:off x="6505250" y="2910662"/>
              <a:ext cx="731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(48%)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9C08F97-795C-4A9B-A335-4CFE2E3EB81E}"/>
                </a:ext>
              </a:extLst>
            </p:cNvPr>
            <p:cNvSpPr/>
            <p:nvPr/>
          </p:nvSpPr>
          <p:spPr>
            <a:xfrm>
              <a:off x="8116216" y="3090950"/>
              <a:ext cx="731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(43%)</a:t>
              </a:r>
            </a:p>
          </p:txBody>
        </p:sp>
        <p:sp>
          <p:nvSpPr>
            <p:cNvPr id="2077" name="Rectangle 2076">
              <a:extLst>
                <a:ext uri="{FF2B5EF4-FFF2-40B4-BE49-F238E27FC236}">
                  <a16:creationId xmlns:a16="http://schemas.microsoft.com/office/drawing/2014/main" id="{D19261B7-7B26-4251-89C1-33F53EF34A2B}"/>
                </a:ext>
              </a:extLst>
            </p:cNvPr>
            <p:cNvSpPr/>
            <p:nvPr/>
          </p:nvSpPr>
          <p:spPr>
            <a:xfrm>
              <a:off x="9602143" y="3691965"/>
              <a:ext cx="731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(30%)</a:t>
              </a:r>
            </a:p>
          </p:txBody>
        </p:sp>
        <p:sp>
          <p:nvSpPr>
            <p:cNvPr id="2078" name="Rectangle 2077">
              <a:extLst>
                <a:ext uri="{FF2B5EF4-FFF2-40B4-BE49-F238E27FC236}">
                  <a16:creationId xmlns:a16="http://schemas.microsoft.com/office/drawing/2014/main" id="{66241971-9B9F-47D9-9451-6AA4BD376A44}"/>
                </a:ext>
              </a:extLst>
            </p:cNvPr>
            <p:cNvSpPr/>
            <p:nvPr/>
          </p:nvSpPr>
          <p:spPr>
            <a:xfrm>
              <a:off x="11142502" y="3936934"/>
              <a:ext cx="731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(23%)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03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47AF-75E7-4A90-8A9A-902A5F65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SUGGESTIONS FOR FURTHER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4188C-50CB-4E31-BA46-EAD07726A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6830" y="4134377"/>
            <a:ext cx="4444687" cy="225277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u="sng">
                <a:solidFill>
                  <a:schemeClr val="tx1"/>
                </a:solidFill>
              </a:rPr>
              <a:t>Next Phases: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III. Vision &amp; Strategic Plan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IV. Campus Partners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E20621-1C0A-4C13-AC38-35359B4752F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Suggestions for Further Research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9633D0-E362-4411-A877-DF793613E0A9}"/>
              </a:ext>
            </a:extLst>
          </p:cNvPr>
          <p:cNvSpPr/>
          <p:nvPr/>
        </p:nvSpPr>
        <p:spPr>
          <a:xfrm>
            <a:off x="6096000" y="1444421"/>
            <a:ext cx="66069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Suggestions: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Librarians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Faculty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Literacy Committee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C90442-E093-43A8-93FC-71779CF72C10}"/>
              </a:ext>
            </a:extLst>
          </p:cNvPr>
          <p:cNvSpPr/>
          <p:nvPr/>
        </p:nvSpPr>
        <p:spPr>
          <a:xfrm>
            <a:off x="6525738" y="4199762"/>
            <a:ext cx="508305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 Steps – Phase III: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Literacy 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Strategic course pilots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532974-77C6-4C3C-AB6F-61D9D30E12E3}"/>
              </a:ext>
            </a:extLst>
          </p:cNvPr>
          <p:cNvSpPr txBox="1">
            <a:spLocks/>
          </p:cNvSpPr>
          <p:nvPr/>
        </p:nvSpPr>
        <p:spPr>
          <a:xfrm>
            <a:off x="701130" y="1444105"/>
            <a:ext cx="3851129" cy="39246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6A737B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63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667" kern="1200">
                <a:solidFill>
                  <a:srgbClr val="6A737B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Implications: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FT Ratio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assignments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Reactive program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D1250F-0BD7-4FC0-AC4B-077411096A13}"/>
              </a:ext>
            </a:extLst>
          </p:cNvPr>
          <p:cNvCxnSpPr/>
          <p:nvPr/>
        </p:nvCxnSpPr>
        <p:spPr>
          <a:xfrm>
            <a:off x="2538663" y="2334126"/>
            <a:ext cx="340493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2C6C74-D6EC-4631-9CE4-3B5E3F2CE7FB}"/>
              </a:ext>
            </a:extLst>
          </p:cNvPr>
          <p:cNvCxnSpPr>
            <a:cxnSpLocks/>
          </p:cNvCxnSpPr>
          <p:nvPr/>
        </p:nvCxnSpPr>
        <p:spPr>
          <a:xfrm>
            <a:off x="4552259" y="2860482"/>
            <a:ext cx="137962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62D1CC-15BC-412A-B52B-14D51241F667}"/>
              </a:ext>
            </a:extLst>
          </p:cNvPr>
          <p:cNvCxnSpPr>
            <a:cxnSpLocks/>
          </p:cNvCxnSpPr>
          <p:nvPr/>
        </p:nvCxnSpPr>
        <p:spPr>
          <a:xfrm>
            <a:off x="3862448" y="3277577"/>
            <a:ext cx="208115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59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Widescreen</PresentationFormat>
  <Paragraphs>63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Courier New</vt:lpstr>
      <vt:lpstr>1_Office Theme</vt:lpstr>
      <vt:lpstr>3_Office Theme</vt:lpstr>
      <vt:lpstr>PowerPoint Presentation</vt:lpstr>
      <vt:lpstr>Capstone Focus</vt:lpstr>
      <vt:lpstr>PowerPoint Presentation</vt:lpstr>
      <vt:lpstr>SUGGESTIONS FOR FURTHER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1</cp:revision>
  <dcterms:created xsi:type="dcterms:W3CDTF">2024-06-11T01:12:00Z</dcterms:created>
  <dcterms:modified xsi:type="dcterms:W3CDTF">2024-06-11T01:12:58Z</dcterms:modified>
</cp:coreProperties>
</file>